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20" r:id="rId4"/>
    <p:sldId id="258" r:id="rId5"/>
    <p:sldId id="322" r:id="rId6"/>
    <p:sldId id="259" r:id="rId7"/>
    <p:sldId id="323" r:id="rId8"/>
    <p:sldId id="260" r:id="rId9"/>
    <p:sldId id="324" r:id="rId10"/>
    <p:sldId id="261" r:id="rId11"/>
    <p:sldId id="262" r:id="rId12"/>
    <p:sldId id="263" r:id="rId13"/>
    <p:sldId id="264" r:id="rId14"/>
    <p:sldId id="319" r:id="rId15"/>
    <p:sldId id="265" r:id="rId16"/>
    <p:sldId id="325" r:id="rId17"/>
    <p:sldId id="326" r:id="rId18"/>
    <p:sldId id="266" r:id="rId19"/>
    <p:sldId id="321" r:id="rId20"/>
    <p:sldId id="267" r:id="rId21"/>
    <p:sldId id="268" r:id="rId22"/>
    <p:sldId id="269" r:id="rId23"/>
    <p:sldId id="270" r:id="rId24"/>
    <p:sldId id="280" r:id="rId25"/>
    <p:sldId id="281" r:id="rId26"/>
    <p:sldId id="271" r:id="rId27"/>
    <p:sldId id="272" r:id="rId28"/>
    <p:sldId id="273" r:id="rId29"/>
    <p:sldId id="274" r:id="rId30"/>
    <p:sldId id="327" r:id="rId31"/>
    <p:sldId id="275" r:id="rId32"/>
    <p:sldId id="282" r:id="rId33"/>
    <p:sldId id="283" r:id="rId34"/>
    <p:sldId id="284" r:id="rId35"/>
    <p:sldId id="328" r:id="rId36"/>
    <p:sldId id="331" r:id="rId37"/>
    <p:sldId id="285" r:id="rId38"/>
    <p:sldId id="286" r:id="rId39"/>
    <p:sldId id="288" r:id="rId40"/>
    <p:sldId id="329" r:id="rId41"/>
    <p:sldId id="289" r:id="rId42"/>
    <p:sldId id="276" r:id="rId43"/>
    <p:sldId id="330" r:id="rId44"/>
    <p:sldId id="277" r:id="rId45"/>
    <p:sldId id="278" r:id="rId46"/>
    <p:sldId id="279" r:id="rId47"/>
    <p:sldId id="290" r:id="rId48"/>
    <p:sldId id="291" r:id="rId49"/>
    <p:sldId id="292" r:id="rId50"/>
    <p:sldId id="293" r:id="rId51"/>
    <p:sldId id="294" r:id="rId52"/>
    <p:sldId id="295" r:id="rId53"/>
    <p:sldId id="296" r:id="rId54"/>
    <p:sldId id="297" r:id="rId55"/>
    <p:sldId id="332" r:id="rId56"/>
    <p:sldId id="299" r:id="rId57"/>
    <p:sldId id="333" r:id="rId58"/>
    <p:sldId id="300" r:id="rId59"/>
    <p:sldId id="344" r:id="rId60"/>
    <p:sldId id="301" r:id="rId61"/>
    <p:sldId id="339" r:id="rId62"/>
    <p:sldId id="340" r:id="rId63"/>
    <p:sldId id="341" r:id="rId64"/>
    <p:sldId id="343" r:id="rId65"/>
    <p:sldId id="342" r:id="rId66"/>
    <p:sldId id="302" r:id="rId67"/>
    <p:sldId id="303" r:id="rId68"/>
    <p:sldId id="298" r:id="rId69"/>
    <p:sldId id="304" r:id="rId70"/>
    <p:sldId id="336" r:id="rId71"/>
    <p:sldId id="305" r:id="rId72"/>
    <p:sldId id="306" r:id="rId73"/>
    <p:sldId id="307" r:id="rId74"/>
    <p:sldId id="337" r:id="rId75"/>
    <p:sldId id="308" r:id="rId76"/>
    <p:sldId id="338" r:id="rId77"/>
    <p:sldId id="309" r:id="rId78"/>
    <p:sldId id="311" r:id="rId79"/>
    <p:sldId id="335" r:id="rId80"/>
    <p:sldId id="312" r:id="rId81"/>
    <p:sldId id="313" r:id="rId82"/>
    <p:sldId id="314" r:id="rId83"/>
    <p:sldId id="334" r:id="rId84"/>
    <p:sldId id="315" r:id="rId85"/>
    <p:sldId id="316" r:id="rId86"/>
    <p:sldId id="317" r:id="rId87"/>
    <p:sldId id="318" r:id="rId8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2" autoAdjust="0"/>
    <p:restoredTop sz="94660"/>
  </p:normalViewPr>
  <p:slideViewPr>
    <p:cSldViewPr>
      <p:cViewPr>
        <p:scale>
          <a:sx n="60" d="100"/>
          <a:sy n="60" d="100"/>
        </p:scale>
        <p:origin x="-145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7A847CFC-816F-41D0-AAC0-9BF4FEBC753E}" type="datetimeFigureOut">
              <a:rPr lang="es-ES" smtClean="0"/>
              <a:t>03/11/2021</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t>03/11/2021</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980728"/>
            <a:ext cx="6777318" cy="1130879"/>
          </a:xfrm>
        </p:spPr>
        <p:txBody>
          <a:bodyPr/>
          <a:lstStyle/>
          <a:p>
            <a:r>
              <a:rPr lang="es-ES" dirty="0" smtClean="0"/>
              <a:t>TEMA 2	</a:t>
            </a:r>
            <a:endParaRPr lang="es-ES" dirty="0"/>
          </a:p>
        </p:txBody>
      </p:sp>
      <p:sp>
        <p:nvSpPr>
          <p:cNvPr id="3" name="2 Subtítulo"/>
          <p:cNvSpPr>
            <a:spLocks noGrp="1"/>
          </p:cNvSpPr>
          <p:nvPr>
            <p:ph type="subTitle" idx="1"/>
          </p:nvPr>
        </p:nvSpPr>
        <p:spPr/>
        <p:txBody>
          <a:bodyPr>
            <a:noAutofit/>
          </a:bodyPr>
          <a:lstStyle/>
          <a:p>
            <a:r>
              <a:rPr lang="es-ES" sz="5400" dirty="0" smtClean="0"/>
              <a:t>ASPECTOS MÉDICO-LEGALES EN URGENCIAS</a:t>
            </a:r>
            <a:endParaRPr lang="es-ES" sz="5400" dirty="0"/>
          </a:p>
        </p:txBody>
      </p:sp>
    </p:spTree>
    <p:extLst>
      <p:ext uri="{BB962C8B-B14F-4D97-AF65-F5344CB8AC3E}">
        <p14:creationId xmlns:p14="http://schemas.microsoft.com/office/powerpoint/2010/main" val="1460829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763528"/>
          </a:xfrm>
        </p:spPr>
        <p:txBody>
          <a:bodyPr/>
          <a:lstStyle/>
          <a:p>
            <a:pPr algn="ctr"/>
            <a:r>
              <a:rPr lang="es-ES" dirty="0" smtClean="0">
                <a:solidFill>
                  <a:schemeClr val="accent1">
                    <a:lumMod val="50000"/>
                  </a:schemeClr>
                </a:solidFill>
              </a:rPr>
              <a:t>CONTENIDO</a:t>
            </a:r>
            <a:endParaRPr lang="es-ES" dirty="0">
              <a:solidFill>
                <a:schemeClr val="accent1">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72008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14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1880" y="620688"/>
            <a:ext cx="7488832" cy="954107"/>
          </a:xfrm>
          <a:prstGeom prst="rect">
            <a:avLst/>
          </a:prstGeom>
          <a:noFill/>
        </p:spPr>
        <p:txBody>
          <a:bodyPr wrap="square" rtlCol="0">
            <a:spAutoFit/>
          </a:bodyPr>
          <a:lstStyle/>
          <a:p>
            <a:pPr algn="ctr"/>
            <a:r>
              <a:rPr lang="es-ES" sz="2800" b="1" dirty="0" smtClean="0">
                <a:solidFill>
                  <a:schemeClr val="accent1">
                    <a:lumMod val="50000"/>
                  </a:schemeClr>
                </a:solidFill>
              </a:rPr>
              <a:t>EXCEPCIONES A LA OBLIGACIÓN DE INFORMAR</a:t>
            </a:r>
            <a:endParaRPr lang="es-ES" sz="2800" b="1" dirty="0">
              <a:solidFill>
                <a:schemeClr val="accent1">
                  <a:lumMod val="50000"/>
                </a:schemeClr>
              </a:solidFill>
            </a:endParaRPr>
          </a:p>
        </p:txBody>
      </p:sp>
      <p:sp>
        <p:nvSpPr>
          <p:cNvPr id="5" name="4 CuadroTexto"/>
          <p:cNvSpPr txBox="1"/>
          <p:nvPr/>
        </p:nvSpPr>
        <p:spPr>
          <a:xfrm>
            <a:off x="891880" y="1988840"/>
            <a:ext cx="7568552" cy="3139321"/>
          </a:xfrm>
          <a:prstGeom prst="rect">
            <a:avLst/>
          </a:prstGeom>
          <a:noFill/>
        </p:spPr>
        <p:txBody>
          <a:bodyPr wrap="square" rtlCol="0">
            <a:spAutoFit/>
          </a:bodyPr>
          <a:lstStyle/>
          <a:p>
            <a:pPr marL="457200" indent="-457200" algn="just">
              <a:buFont typeface="+mj-lt"/>
              <a:buAutoNum type="arabicPeriod"/>
            </a:pPr>
            <a:r>
              <a:rPr lang="es-ES" b="1" dirty="0" smtClean="0">
                <a:solidFill>
                  <a:schemeClr val="accent1">
                    <a:lumMod val="75000"/>
                  </a:schemeClr>
                </a:solidFill>
              </a:rPr>
              <a:t>Estado de necesidad terapéutica o privilegio terapéutico</a:t>
            </a:r>
            <a:r>
              <a:rPr lang="es-ES" b="1" dirty="0" smtClean="0"/>
              <a:t> (facultad del médico para actuar profesionalmente sin informar antes al paciente cuando por razones objetivas el conocimiento de su propia situación pueda perjudicar su salud). Dejar constancia razonada en la historia. </a:t>
            </a:r>
          </a:p>
          <a:p>
            <a:pPr marL="457200" indent="-457200" algn="just">
              <a:buFont typeface="+mj-lt"/>
              <a:buAutoNum type="arabicPeriod"/>
            </a:pPr>
            <a:endParaRPr lang="es-ES" b="1" dirty="0" smtClean="0"/>
          </a:p>
          <a:p>
            <a:pPr marL="457200" indent="-457200" algn="just">
              <a:buFont typeface="+mj-lt"/>
              <a:buAutoNum type="arabicPeriod"/>
            </a:pPr>
            <a:r>
              <a:rPr lang="es-ES" b="1" dirty="0" smtClean="0">
                <a:solidFill>
                  <a:schemeClr val="accent1">
                    <a:lumMod val="75000"/>
                  </a:schemeClr>
                </a:solidFill>
              </a:rPr>
              <a:t>Urgencia vital</a:t>
            </a:r>
            <a:r>
              <a:rPr lang="es-ES" b="1" dirty="0" smtClean="0"/>
              <a:t>. Se informará a la familia si es posible. </a:t>
            </a:r>
          </a:p>
          <a:p>
            <a:pPr marL="457200" indent="-457200" algn="just">
              <a:buFont typeface="+mj-lt"/>
              <a:buAutoNum type="arabicPeriod"/>
            </a:pPr>
            <a:endParaRPr lang="es-ES" b="1" dirty="0" smtClean="0"/>
          </a:p>
          <a:p>
            <a:pPr marL="457200" indent="-457200" algn="just">
              <a:buFont typeface="+mj-lt"/>
              <a:buAutoNum type="arabicPeriod"/>
            </a:pPr>
            <a:r>
              <a:rPr lang="es-ES" b="1" dirty="0" smtClean="0">
                <a:solidFill>
                  <a:schemeClr val="accent1">
                    <a:lumMod val="75000"/>
                  </a:schemeClr>
                </a:solidFill>
              </a:rPr>
              <a:t>Renuncia del paciente a recibir información</a:t>
            </a:r>
            <a:r>
              <a:rPr lang="es-ES" b="1" dirty="0" smtClean="0"/>
              <a:t>. Dejar constancia en la Historia.</a:t>
            </a:r>
            <a:endParaRPr lang="es-ES" b="1" dirty="0"/>
          </a:p>
        </p:txBody>
      </p:sp>
    </p:spTree>
    <p:extLst>
      <p:ext uri="{BB962C8B-B14F-4D97-AF65-F5344CB8AC3E}">
        <p14:creationId xmlns:p14="http://schemas.microsoft.com/office/powerpoint/2010/main" val="3280909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7992888" cy="733832"/>
          </a:xfrm>
        </p:spPr>
        <p:txBody>
          <a:bodyPr/>
          <a:lstStyle/>
          <a:p>
            <a:r>
              <a:rPr lang="es-ES" dirty="0" smtClean="0"/>
              <a:t>OTROS DERECHOS:</a:t>
            </a:r>
            <a:endParaRPr lang="es-ES" dirty="0"/>
          </a:p>
        </p:txBody>
      </p:sp>
      <p:sp>
        <p:nvSpPr>
          <p:cNvPr id="4" name="3 CuadroTexto"/>
          <p:cNvSpPr txBox="1"/>
          <p:nvPr/>
        </p:nvSpPr>
        <p:spPr>
          <a:xfrm>
            <a:off x="827584" y="1556792"/>
            <a:ext cx="5688632" cy="400110"/>
          </a:xfrm>
          <a:prstGeom prst="rect">
            <a:avLst/>
          </a:prstGeom>
          <a:noFill/>
        </p:spPr>
        <p:txBody>
          <a:bodyPr wrap="square" rtlCol="0">
            <a:spAutoFit/>
          </a:bodyPr>
          <a:lstStyle/>
          <a:p>
            <a:r>
              <a:rPr lang="es-ES" sz="2000" b="1" dirty="0" smtClean="0">
                <a:solidFill>
                  <a:schemeClr val="accent1">
                    <a:lumMod val="50000"/>
                  </a:schemeClr>
                </a:solidFill>
              </a:rPr>
              <a:t>Tiempos máximos de atención</a:t>
            </a:r>
            <a:r>
              <a:rPr lang="es-ES" dirty="0" smtClean="0">
                <a:solidFill>
                  <a:schemeClr val="accent1">
                    <a:lumMod val="75000"/>
                  </a:schemeClr>
                </a:solidFill>
              </a:rPr>
              <a:t>:</a:t>
            </a:r>
            <a:endParaRPr lang="es-ES" dirty="0">
              <a:solidFill>
                <a:schemeClr val="accent1">
                  <a:lumMod val="7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7416824" cy="3492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491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517808"/>
          </a:xfrm>
        </p:spPr>
        <p:txBody>
          <a:bodyPr>
            <a:normAutofit/>
          </a:bodyPr>
          <a:lstStyle/>
          <a:p>
            <a:r>
              <a:rPr lang="es-ES" sz="2000" dirty="0" smtClean="0">
                <a:solidFill>
                  <a:schemeClr val="accent1">
                    <a:lumMod val="50000"/>
                  </a:schemeClr>
                </a:solidFill>
                <a:effectLst/>
              </a:rPr>
              <a:t>Derecho a acompañamiento:</a:t>
            </a:r>
            <a:endParaRPr lang="es-ES" sz="2000" dirty="0">
              <a:solidFill>
                <a:schemeClr val="accent1">
                  <a:lumMod val="50000"/>
                </a:schemeClr>
              </a:solidFill>
              <a:effectLst/>
            </a:endParaRPr>
          </a:p>
        </p:txBody>
      </p:sp>
      <p:sp>
        <p:nvSpPr>
          <p:cNvPr id="4" name="3 CuadroTexto"/>
          <p:cNvSpPr txBox="1"/>
          <p:nvPr/>
        </p:nvSpPr>
        <p:spPr>
          <a:xfrm>
            <a:off x="755576" y="1484784"/>
            <a:ext cx="7632848" cy="3170099"/>
          </a:xfrm>
          <a:prstGeom prst="rect">
            <a:avLst/>
          </a:prstGeom>
          <a:noFill/>
        </p:spPr>
        <p:txBody>
          <a:bodyPr wrap="square" rtlCol="0">
            <a:spAutoFit/>
          </a:bodyPr>
          <a:lstStyle/>
          <a:p>
            <a:pPr marL="285750" indent="-285750">
              <a:buFont typeface="Arial" pitchFamily="34" charset="0"/>
              <a:buChar char="•"/>
            </a:pPr>
            <a:r>
              <a:rPr lang="es-ES" sz="2000" b="1" dirty="0" smtClean="0">
                <a:solidFill>
                  <a:schemeClr val="accent1"/>
                </a:solidFill>
              </a:rPr>
              <a:t>Por familiar o persona de confianza</a:t>
            </a:r>
            <a:r>
              <a:rPr lang="es-ES" sz="2000" b="1" dirty="0" smtClean="0"/>
              <a:t>, salvo que ello perjudique la asistencia. </a:t>
            </a:r>
          </a:p>
          <a:p>
            <a:endParaRPr lang="es-ES" sz="2000" b="1" dirty="0" smtClean="0"/>
          </a:p>
          <a:p>
            <a:pPr marL="285750" indent="-285750">
              <a:buFont typeface="Arial" pitchFamily="34" charset="0"/>
              <a:buChar char="•"/>
            </a:pPr>
            <a:r>
              <a:rPr lang="es-ES" sz="2000" b="1" dirty="0" smtClean="0">
                <a:solidFill>
                  <a:schemeClr val="accent1"/>
                </a:solidFill>
              </a:rPr>
              <a:t>Especial atención </a:t>
            </a:r>
            <a:r>
              <a:rPr lang="es-ES" sz="2000" b="1" dirty="0" smtClean="0"/>
              <a:t>al acompañamiento con:</a:t>
            </a:r>
          </a:p>
          <a:p>
            <a:endParaRPr lang="es-ES" sz="2000" b="1" dirty="0" smtClean="0"/>
          </a:p>
          <a:p>
            <a:pPr marL="742950" lvl="1" indent="-285750">
              <a:buFontTx/>
              <a:buChar char="-"/>
            </a:pPr>
            <a:r>
              <a:rPr lang="es-ES" sz="2000" b="1" dirty="0" smtClean="0"/>
              <a:t>Personas dependientes.</a:t>
            </a:r>
          </a:p>
          <a:p>
            <a:pPr marL="742950" lvl="1" indent="-285750">
              <a:buFontTx/>
              <a:buChar char="-"/>
            </a:pPr>
            <a:r>
              <a:rPr lang="es-ES" sz="2000" b="1" dirty="0" smtClean="0"/>
              <a:t>Personas con alteración neurológica.</a:t>
            </a:r>
          </a:p>
          <a:p>
            <a:pPr marL="742950" lvl="1" indent="-285750">
              <a:buFontTx/>
              <a:buChar char="-"/>
            </a:pPr>
            <a:r>
              <a:rPr lang="es-ES" sz="2000" b="1" dirty="0" smtClean="0"/>
              <a:t>Discapacidad auditiva, visual o movilidad reducida.</a:t>
            </a:r>
          </a:p>
          <a:p>
            <a:pPr marL="742950" lvl="1" indent="-285750">
              <a:buFontTx/>
              <a:buChar char="-"/>
            </a:pPr>
            <a:r>
              <a:rPr lang="es-ES" sz="2000" b="1" dirty="0" err="1" smtClean="0"/>
              <a:t>Embarazdas</a:t>
            </a:r>
            <a:r>
              <a:rPr lang="es-ES" sz="2000" b="1" dirty="0" smtClean="0"/>
              <a:t> 2º o 3er </a:t>
            </a:r>
            <a:r>
              <a:rPr lang="es-ES" sz="2000" b="1" dirty="0" err="1" smtClean="0"/>
              <a:t>trm</a:t>
            </a:r>
            <a:r>
              <a:rPr lang="es-ES" sz="2000" b="1" dirty="0" smtClean="0"/>
              <a:t> o en el parto.</a:t>
            </a:r>
            <a:endParaRPr lang="es-ES" sz="2000" b="1" dirty="0"/>
          </a:p>
        </p:txBody>
      </p:sp>
    </p:spTree>
    <p:extLst>
      <p:ext uri="{BB962C8B-B14F-4D97-AF65-F5344CB8AC3E}">
        <p14:creationId xmlns:p14="http://schemas.microsoft.com/office/powerpoint/2010/main" val="57109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81050"/>
            <a:ext cx="7632848" cy="480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739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764704"/>
            <a:ext cx="8183880" cy="661824"/>
          </a:xfrm>
        </p:spPr>
        <p:txBody>
          <a:bodyPr>
            <a:normAutofit fontScale="90000"/>
          </a:bodyPr>
          <a:lstStyle/>
          <a:p>
            <a:pPr algn="ctr"/>
            <a:r>
              <a:rPr lang="es-ES" u="sng" dirty="0" smtClean="0"/>
              <a:t>CONSENTIMIENTO INFORMADO</a:t>
            </a:r>
            <a:endParaRPr lang="es-ES" u="sng"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5527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197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548679"/>
            <a:ext cx="7591425" cy="5472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691679" y="3861048"/>
            <a:ext cx="6676033"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321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714375"/>
            <a:ext cx="7591425" cy="523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03649" y="5445224"/>
            <a:ext cx="259228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3616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764704"/>
            <a:ext cx="2700928" cy="661824"/>
          </a:xfrm>
        </p:spPr>
        <p:txBody>
          <a:bodyPr/>
          <a:lstStyle/>
          <a:p>
            <a:r>
              <a:rPr lang="es-ES" dirty="0" smtClean="0">
                <a:solidFill>
                  <a:schemeClr val="accent1">
                    <a:lumMod val="60000"/>
                    <a:lumOff val="40000"/>
                  </a:schemeClr>
                </a:solidFill>
              </a:rPr>
              <a:t>FORMA:</a:t>
            </a:r>
            <a:endParaRPr lang="es-ES" dirty="0">
              <a:solidFill>
                <a:schemeClr val="accent1">
                  <a:lumMod val="60000"/>
                  <a:lumOff val="40000"/>
                </a:schemeClr>
              </a:solidFill>
            </a:endParaRPr>
          </a:p>
        </p:txBody>
      </p:sp>
      <p:sp>
        <p:nvSpPr>
          <p:cNvPr id="6" name="5 CuadroTexto"/>
          <p:cNvSpPr txBox="1"/>
          <p:nvPr/>
        </p:nvSpPr>
        <p:spPr>
          <a:xfrm>
            <a:off x="827584" y="1556792"/>
            <a:ext cx="7416824" cy="4247317"/>
          </a:xfrm>
          <a:prstGeom prst="rect">
            <a:avLst/>
          </a:prstGeom>
          <a:noFill/>
        </p:spPr>
        <p:txBody>
          <a:bodyPr wrap="square" rtlCol="0">
            <a:spAutoFit/>
          </a:bodyPr>
          <a:lstStyle/>
          <a:p>
            <a:r>
              <a:rPr lang="es-ES" sz="2800" b="1" dirty="0">
                <a:solidFill>
                  <a:schemeClr val="accent1">
                    <a:lumMod val="50000"/>
                  </a:schemeClr>
                </a:solidFill>
              </a:rPr>
              <a:t>VERBAL</a:t>
            </a:r>
            <a:r>
              <a:rPr lang="es-ES" sz="2800" dirty="0"/>
              <a:t>, dejando constancia en la Historia.</a:t>
            </a:r>
          </a:p>
          <a:p>
            <a:endParaRPr lang="es-ES" sz="2800" dirty="0"/>
          </a:p>
          <a:p>
            <a:r>
              <a:rPr lang="es-ES" sz="2800" b="1" dirty="0">
                <a:solidFill>
                  <a:schemeClr val="accent1">
                    <a:lumMod val="50000"/>
                  </a:schemeClr>
                </a:solidFill>
              </a:rPr>
              <a:t>ESCRITA</a:t>
            </a:r>
            <a:r>
              <a:rPr lang="es-ES" sz="2800" dirty="0">
                <a:solidFill>
                  <a:schemeClr val="accent1"/>
                </a:solidFill>
              </a:rPr>
              <a:t> </a:t>
            </a:r>
            <a:r>
              <a:rPr lang="es-ES" sz="2800" dirty="0"/>
              <a:t>cuando:</a:t>
            </a:r>
          </a:p>
          <a:p>
            <a:pPr marL="742950" lvl="1" indent="-285750">
              <a:buFontTx/>
              <a:buChar char="-"/>
            </a:pPr>
            <a:r>
              <a:rPr lang="es-ES" sz="2800" dirty="0"/>
              <a:t>Intervención quirúrgica.</a:t>
            </a:r>
          </a:p>
          <a:p>
            <a:pPr marL="742950" lvl="1" indent="-285750">
              <a:buFontTx/>
              <a:buChar char="-"/>
            </a:pPr>
            <a:r>
              <a:rPr lang="es-ES" sz="2800" dirty="0"/>
              <a:t>Procedimientos diagnósticos y terapéuticos invasivo.</a:t>
            </a:r>
          </a:p>
          <a:p>
            <a:pPr marL="742950" lvl="1" indent="-285750">
              <a:buFontTx/>
              <a:buChar char="-"/>
            </a:pPr>
            <a:r>
              <a:rPr lang="es-ES" sz="2800" dirty="0"/>
              <a:t>Procedimientos que impliquen riesgos e inconvenientes.</a:t>
            </a:r>
          </a:p>
          <a:p>
            <a:endParaRPr lang="es-E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720080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3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1042988"/>
            <a:ext cx="81248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40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548680"/>
            <a:ext cx="7992888" cy="1051560"/>
          </a:xfrm>
        </p:spPr>
        <p:txBody>
          <a:bodyPr>
            <a:normAutofit/>
          </a:bodyPr>
          <a:lstStyle/>
          <a:p>
            <a:pPr algn="ctr"/>
            <a:r>
              <a:rPr lang="es-ES" sz="4400" dirty="0" smtClean="0"/>
              <a:t>Ley 41/2002</a:t>
            </a:r>
            <a:endParaRPr lang="es-E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6912768"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630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1051560"/>
          </a:xfrm>
        </p:spPr>
        <p:txBody>
          <a:bodyPr>
            <a:noAutofit/>
          </a:bodyPr>
          <a:lstStyle/>
          <a:p>
            <a:pPr algn="ctr"/>
            <a:r>
              <a:rPr lang="es-ES" sz="3200" dirty="0" smtClean="0">
                <a:solidFill>
                  <a:schemeClr val="accent1">
                    <a:lumMod val="60000"/>
                    <a:lumOff val="40000"/>
                  </a:schemeClr>
                </a:solidFill>
              </a:rPr>
              <a:t>¿QUIÉN DEBE PRESTAR EL CONSENTIMIENTO?</a:t>
            </a:r>
            <a:endParaRPr lang="es-ES" sz="3200" dirty="0">
              <a:solidFill>
                <a:schemeClr val="accent1">
                  <a:lumMod val="60000"/>
                  <a:lumOff val="40000"/>
                </a:schemeClr>
              </a:solidFill>
            </a:endParaRPr>
          </a:p>
        </p:txBody>
      </p:sp>
      <p:sp>
        <p:nvSpPr>
          <p:cNvPr id="4" name="3 CuadroTexto"/>
          <p:cNvSpPr txBox="1"/>
          <p:nvPr/>
        </p:nvSpPr>
        <p:spPr>
          <a:xfrm>
            <a:off x="801966" y="1700808"/>
            <a:ext cx="7632848" cy="1477328"/>
          </a:xfrm>
          <a:prstGeom prst="rect">
            <a:avLst/>
          </a:prstGeom>
          <a:noFill/>
        </p:spPr>
        <p:txBody>
          <a:bodyPr wrap="square" rtlCol="0">
            <a:spAutoFit/>
          </a:bodyPr>
          <a:lstStyle/>
          <a:p>
            <a:pPr marL="285750" indent="-285750">
              <a:buFont typeface="Arial" pitchFamily="34" charset="0"/>
              <a:buChar char="•"/>
            </a:pPr>
            <a:r>
              <a:rPr lang="es-ES" b="1" dirty="0" smtClean="0">
                <a:solidFill>
                  <a:schemeClr val="accent1">
                    <a:lumMod val="50000"/>
                  </a:schemeClr>
                </a:solidFill>
              </a:rPr>
              <a:t>EL PACIENTE SI</a:t>
            </a:r>
            <a:r>
              <a:rPr lang="es-ES" dirty="0" smtClean="0"/>
              <a:t>:</a:t>
            </a:r>
          </a:p>
          <a:p>
            <a:pPr marL="742950" lvl="1" indent="-285750">
              <a:buFontTx/>
              <a:buChar char="-"/>
            </a:pPr>
            <a:r>
              <a:rPr lang="es-ES" b="1" dirty="0" smtClean="0"/>
              <a:t>MAYOR DE 16 AÑOS.</a:t>
            </a:r>
          </a:p>
          <a:p>
            <a:pPr marL="742950" lvl="1" indent="-285750">
              <a:buFontTx/>
              <a:buChar char="-"/>
            </a:pPr>
            <a:r>
              <a:rPr lang="es-ES" b="1" dirty="0" smtClean="0"/>
              <a:t>MENOR EMANCIPADO</a:t>
            </a:r>
            <a:r>
              <a:rPr lang="es-ES" dirty="0" smtClean="0"/>
              <a:t>.</a:t>
            </a:r>
          </a:p>
          <a:p>
            <a:pPr lvl="1"/>
            <a:r>
              <a:rPr lang="es-ES" dirty="0" smtClean="0"/>
              <a:t>Los padres serán informados y su opinión tenida en cuenta en caso de situaciones de grave riesgo. </a:t>
            </a:r>
          </a:p>
        </p:txBody>
      </p:sp>
      <p:sp>
        <p:nvSpPr>
          <p:cNvPr id="5" name="4 CuadroTexto"/>
          <p:cNvSpPr txBox="1"/>
          <p:nvPr/>
        </p:nvSpPr>
        <p:spPr>
          <a:xfrm>
            <a:off x="801966" y="3178136"/>
            <a:ext cx="7200800" cy="1754326"/>
          </a:xfrm>
          <a:prstGeom prst="rect">
            <a:avLst/>
          </a:prstGeom>
          <a:noFill/>
        </p:spPr>
        <p:txBody>
          <a:bodyPr wrap="square" rtlCol="0">
            <a:spAutoFit/>
          </a:bodyPr>
          <a:lstStyle/>
          <a:p>
            <a:pPr marL="285750" indent="-285750">
              <a:buFont typeface="Arial" pitchFamily="34" charset="0"/>
              <a:buChar char="•"/>
            </a:pPr>
            <a:r>
              <a:rPr lang="es-ES" b="1" dirty="0" smtClean="0">
                <a:solidFill>
                  <a:schemeClr val="accent1">
                    <a:lumMod val="50000"/>
                  </a:schemeClr>
                </a:solidFill>
              </a:rPr>
              <a:t>REPRESENTANTE LEGAL:</a:t>
            </a:r>
          </a:p>
          <a:p>
            <a:pPr marL="742950" lvl="1" indent="-285750">
              <a:buFont typeface="Verdana" pitchFamily="34" charset="0"/>
              <a:buChar char="–"/>
            </a:pPr>
            <a:r>
              <a:rPr lang="es-ES" b="1" dirty="0" smtClean="0"/>
              <a:t>MÁS DE 12 años</a:t>
            </a:r>
            <a:r>
              <a:rPr lang="es-ES" dirty="0" smtClean="0"/>
              <a:t>, habiendo escuchado la información, el médico considera que el </a:t>
            </a:r>
            <a:r>
              <a:rPr lang="es-ES" b="1" dirty="0" smtClean="0"/>
              <a:t>paciente no es capaz ni intelectual ni emocionalmente de comprender</a:t>
            </a:r>
            <a:r>
              <a:rPr lang="es-ES" dirty="0" smtClean="0"/>
              <a:t> el alcance de la intervención, consecuencias y riesgos. </a:t>
            </a:r>
            <a:endParaRPr lang="es-ES" dirty="0"/>
          </a:p>
        </p:txBody>
      </p:sp>
      <p:sp>
        <p:nvSpPr>
          <p:cNvPr id="3" name="2 CuadroTexto"/>
          <p:cNvSpPr txBox="1"/>
          <p:nvPr/>
        </p:nvSpPr>
        <p:spPr>
          <a:xfrm>
            <a:off x="801966" y="5201273"/>
            <a:ext cx="7200800" cy="369332"/>
          </a:xfrm>
          <a:prstGeom prst="rect">
            <a:avLst/>
          </a:prstGeom>
          <a:noFill/>
        </p:spPr>
        <p:txBody>
          <a:bodyPr wrap="square" rtlCol="0">
            <a:spAutoFit/>
          </a:bodyPr>
          <a:lstStyle/>
          <a:p>
            <a:pPr algn="ctr"/>
            <a:r>
              <a:rPr lang="es-ES" b="1" dirty="0" smtClean="0">
                <a:solidFill>
                  <a:schemeClr val="accent1"/>
                </a:solidFill>
              </a:rPr>
              <a:t>Si DUDAS: Autoridad Judicial.</a:t>
            </a:r>
            <a:endParaRPr lang="es-ES" b="1" dirty="0">
              <a:solidFill>
                <a:schemeClr val="accent1"/>
              </a:solidFill>
            </a:endParaRPr>
          </a:p>
        </p:txBody>
      </p:sp>
    </p:spTree>
    <p:extLst>
      <p:ext uri="{BB962C8B-B14F-4D97-AF65-F5344CB8AC3E}">
        <p14:creationId xmlns:p14="http://schemas.microsoft.com/office/powerpoint/2010/main" val="1056133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183880" cy="1453912"/>
          </a:xfrm>
        </p:spPr>
        <p:txBody>
          <a:bodyPr>
            <a:noAutofit/>
          </a:bodyPr>
          <a:lstStyle/>
          <a:p>
            <a:pPr marL="342900" indent="-342900">
              <a:buFont typeface="Wingdings" pitchFamily="2" charset="2"/>
              <a:buChar char="Ø"/>
            </a:pPr>
            <a:r>
              <a:rPr lang="es-ES" sz="2400" dirty="0" smtClean="0"/>
              <a:t>Menores de edad maduros</a:t>
            </a:r>
            <a:br>
              <a:rPr lang="es-ES" sz="2400" dirty="0" smtClean="0"/>
            </a:br>
            <a:r>
              <a:rPr lang="es-ES" sz="2400" dirty="0" smtClean="0"/>
              <a:t>&gt; 16 años</a:t>
            </a:r>
            <a:br>
              <a:rPr lang="es-ES" sz="2400" dirty="0" smtClean="0"/>
            </a:br>
            <a:r>
              <a:rPr lang="es-ES" sz="2400" dirty="0" smtClean="0"/>
              <a:t>Menores emancipados</a:t>
            </a:r>
            <a:br>
              <a:rPr lang="es-ES" sz="2400" dirty="0" smtClean="0"/>
            </a:br>
            <a:r>
              <a:rPr lang="es-ES" sz="2400" dirty="0" smtClean="0">
                <a:solidFill>
                  <a:schemeClr val="tx1"/>
                </a:solidFill>
                <a:effectLst/>
              </a:rPr>
              <a:t>no pueden prestar su consentimiento:</a:t>
            </a:r>
            <a:endParaRPr lang="es-ES" sz="2400" dirty="0"/>
          </a:p>
        </p:txBody>
      </p:sp>
      <p:sp>
        <p:nvSpPr>
          <p:cNvPr id="4" name="3 CuadroTexto"/>
          <p:cNvSpPr txBox="1"/>
          <p:nvPr/>
        </p:nvSpPr>
        <p:spPr>
          <a:xfrm>
            <a:off x="755576" y="2492896"/>
            <a:ext cx="7704856" cy="3108543"/>
          </a:xfrm>
          <a:prstGeom prst="rect">
            <a:avLst/>
          </a:prstGeom>
          <a:noFill/>
        </p:spPr>
        <p:txBody>
          <a:bodyPr wrap="square" rtlCol="0">
            <a:spAutoFit/>
          </a:bodyPr>
          <a:lstStyle/>
          <a:p>
            <a:pPr marL="342900" indent="-342900">
              <a:buFont typeface="Arial" pitchFamily="34" charset="0"/>
              <a:buChar char="•"/>
            </a:pPr>
            <a:r>
              <a:rPr lang="es-ES" sz="2800" dirty="0" smtClean="0"/>
              <a:t>Situaciones de grave riesgo para la salud o vida del </a:t>
            </a:r>
            <a:r>
              <a:rPr lang="es-ES" sz="2800" dirty="0" err="1" smtClean="0"/>
              <a:t>pac</a:t>
            </a:r>
            <a:r>
              <a:rPr lang="es-ES" sz="2800" dirty="0" smtClean="0"/>
              <a:t>. </a:t>
            </a:r>
          </a:p>
          <a:p>
            <a:pPr marL="342900" indent="-342900">
              <a:buFont typeface="Arial" pitchFamily="34" charset="0"/>
              <a:buChar char="•"/>
            </a:pPr>
            <a:r>
              <a:rPr lang="es-ES" sz="2800" dirty="0" smtClean="0"/>
              <a:t>Participación en ensayos clínicos.</a:t>
            </a:r>
          </a:p>
          <a:p>
            <a:pPr marL="342900" indent="-342900">
              <a:buFont typeface="Arial" pitchFamily="34" charset="0"/>
              <a:buChar char="•"/>
            </a:pPr>
            <a:r>
              <a:rPr lang="es-ES" sz="2800" dirty="0" smtClean="0"/>
              <a:t>Técnicas de reproducción asistida.</a:t>
            </a:r>
          </a:p>
          <a:p>
            <a:pPr marL="342900" indent="-342900">
              <a:buFont typeface="Arial" pitchFamily="34" charset="0"/>
              <a:buChar char="•"/>
            </a:pPr>
            <a:r>
              <a:rPr lang="es-ES" sz="2800" dirty="0" smtClean="0"/>
              <a:t>Interrupción voluntaria del embarazo.</a:t>
            </a:r>
          </a:p>
          <a:p>
            <a:pPr marL="342900" indent="-342900">
              <a:buFont typeface="Arial" pitchFamily="34" charset="0"/>
              <a:buChar char="•"/>
            </a:pPr>
            <a:r>
              <a:rPr lang="es-ES" sz="2800" dirty="0" smtClean="0"/>
              <a:t>Donación de órganos.</a:t>
            </a:r>
          </a:p>
          <a:p>
            <a:pPr marL="342900" indent="-342900">
              <a:buFont typeface="Arial" pitchFamily="34" charset="0"/>
              <a:buChar char="•"/>
            </a:pPr>
            <a:r>
              <a:rPr lang="es-ES" sz="2800" dirty="0" smtClean="0"/>
              <a:t>Documento voluntades anticipadas.</a:t>
            </a:r>
            <a:endParaRPr lang="es-ES" sz="2800" dirty="0"/>
          </a:p>
        </p:txBody>
      </p:sp>
    </p:spTree>
    <p:extLst>
      <p:ext uri="{BB962C8B-B14F-4D97-AF65-F5344CB8AC3E}">
        <p14:creationId xmlns:p14="http://schemas.microsoft.com/office/powerpoint/2010/main" val="2646032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183880" cy="1051560"/>
          </a:xfrm>
        </p:spPr>
        <p:txBody>
          <a:bodyPr>
            <a:normAutofit fontScale="90000"/>
          </a:bodyPr>
          <a:lstStyle/>
          <a:p>
            <a:r>
              <a:rPr lang="es-ES" dirty="0" smtClean="0"/>
              <a:t>Otorgamiento del consentimiento por representación</a:t>
            </a:r>
            <a:endParaRPr lang="es-ES" dirty="0"/>
          </a:p>
        </p:txBody>
      </p:sp>
      <p:sp>
        <p:nvSpPr>
          <p:cNvPr id="4" name="3 CuadroTexto"/>
          <p:cNvSpPr txBox="1"/>
          <p:nvPr/>
        </p:nvSpPr>
        <p:spPr>
          <a:xfrm>
            <a:off x="683568" y="2060848"/>
            <a:ext cx="7200800" cy="2554545"/>
          </a:xfrm>
          <a:prstGeom prst="rect">
            <a:avLst/>
          </a:prstGeom>
          <a:noFill/>
        </p:spPr>
        <p:txBody>
          <a:bodyPr wrap="square" rtlCol="0">
            <a:spAutoFit/>
          </a:bodyPr>
          <a:lstStyle/>
          <a:p>
            <a:pPr marL="342900" indent="-342900">
              <a:buFont typeface="+mj-lt"/>
              <a:buAutoNum type="alphaLcParenR"/>
            </a:pPr>
            <a:r>
              <a:rPr lang="es-ES" sz="2000" dirty="0" smtClean="0"/>
              <a:t>Cuando, a criterio del médico, no sea capaz física o psíquicamente hacerse cargo de la situación, Familiar, de hecho o persona asignada previamente por el </a:t>
            </a:r>
            <a:r>
              <a:rPr lang="es-ES" sz="2000" dirty="0" err="1" smtClean="0"/>
              <a:t>pac</a:t>
            </a:r>
            <a:r>
              <a:rPr lang="es-ES" sz="2000" dirty="0" smtClean="0"/>
              <a:t>.</a:t>
            </a:r>
          </a:p>
          <a:p>
            <a:pPr marL="342900" indent="-342900">
              <a:buFont typeface="+mj-lt"/>
              <a:buAutoNum type="alphaLcParenR"/>
            </a:pPr>
            <a:endParaRPr lang="es-ES" sz="2000" dirty="0" smtClean="0"/>
          </a:p>
          <a:p>
            <a:pPr marL="342900" indent="-342900">
              <a:buFont typeface="+mj-lt"/>
              <a:buAutoNum type="alphaLcParenR"/>
            </a:pPr>
            <a:r>
              <a:rPr lang="es-ES" sz="2000" dirty="0" smtClean="0"/>
              <a:t>Paciente incapacitado legalmente.</a:t>
            </a:r>
          </a:p>
          <a:p>
            <a:pPr marL="342900" indent="-342900">
              <a:buFont typeface="+mj-lt"/>
              <a:buAutoNum type="alphaLcParenR"/>
            </a:pPr>
            <a:endParaRPr lang="es-ES" sz="2000" dirty="0" smtClean="0"/>
          </a:p>
          <a:p>
            <a:pPr marL="342900" indent="-342900">
              <a:buFont typeface="+mj-lt"/>
              <a:buAutoNum type="alphaLcParenR"/>
            </a:pPr>
            <a:r>
              <a:rPr lang="es-ES" sz="2000" dirty="0" smtClean="0"/>
              <a:t>Menor no maduro, aunque se escuchará su opinión.</a:t>
            </a:r>
            <a:endParaRPr lang="es-ES" sz="2000" dirty="0"/>
          </a:p>
        </p:txBody>
      </p:sp>
    </p:spTree>
    <p:extLst>
      <p:ext uri="{BB962C8B-B14F-4D97-AF65-F5344CB8AC3E}">
        <p14:creationId xmlns:p14="http://schemas.microsoft.com/office/powerpoint/2010/main" val="942132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877848"/>
          </a:xfrm>
        </p:spPr>
        <p:txBody>
          <a:bodyPr/>
          <a:lstStyle/>
          <a:p>
            <a:r>
              <a:rPr lang="es-ES" dirty="0" smtClean="0">
                <a:solidFill>
                  <a:schemeClr val="accent1">
                    <a:lumMod val="50000"/>
                  </a:schemeClr>
                </a:solidFill>
              </a:rPr>
              <a:t>Excepciones a obtener el C.I.</a:t>
            </a:r>
            <a:endParaRPr lang="es-ES" dirty="0">
              <a:solidFill>
                <a:schemeClr val="accent1">
                  <a:lumMod val="50000"/>
                </a:schemeClr>
              </a:solidFill>
            </a:endParaRPr>
          </a:p>
        </p:txBody>
      </p:sp>
      <p:sp>
        <p:nvSpPr>
          <p:cNvPr id="4" name="3 CuadroTexto"/>
          <p:cNvSpPr txBox="1"/>
          <p:nvPr/>
        </p:nvSpPr>
        <p:spPr>
          <a:xfrm>
            <a:off x="683568" y="1988840"/>
            <a:ext cx="6624736" cy="1938992"/>
          </a:xfrm>
          <a:prstGeom prst="rect">
            <a:avLst/>
          </a:prstGeom>
          <a:noFill/>
        </p:spPr>
        <p:txBody>
          <a:bodyPr wrap="square" rtlCol="0">
            <a:spAutoFit/>
          </a:bodyPr>
          <a:lstStyle/>
          <a:p>
            <a:pPr marL="285750" indent="-285750" algn="just">
              <a:buFont typeface="Wingdings" pitchFamily="2" charset="2"/>
              <a:buChar char="ü"/>
            </a:pPr>
            <a:r>
              <a:rPr lang="es-ES" sz="2400" dirty="0" smtClean="0">
                <a:solidFill>
                  <a:schemeClr val="accent1">
                    <a:lumMod val="75000"/>
                  </a:schemeClr>
                </a:solidFill>
              </a:rPr>
              <a:t>Exista </a:t>
            </a:r>
            <a:r>
              <a:rPr lang="es-ES" sz="2400" b="1" dirty="0" smtClean="0">
                <a:solidFill>
                  <a:schemeClr val="accent1">
                    <a:lumMod val="50000"/>
                  </a:schemeClr>
                </a:solidFill>
              </a:rPr>
              <a:t>riesgo para la salud pública</a:t>
            </a:r>
            <a:r>
              <a:rPr lang="es-ES" sz="2400" dirty="0" smtClean="0">
                <a:solidFill>
                  <a:schemeClr val="accent1">
                    <a:lumMod val="75000"/>
                  </a:schemeClr>
                </a:solidFill>
              </a:rPr>
              <a:t>. Si ingreso involuntario, 24h para su comunicación a las Autoridades.</a:t>
            </a:r>
          </a:p>
          <a:p>
            <a:pPr algn="just"/>
            <a:endParaRPr lang="es-ES" sz="2400" dirty="0" smtClean="0">
              <a:solidFill>
                <a:schemeClr val="accent1">
                  <a:lumMod val="75000"/>
                </a:schemeClr>
              </a:solidFill>
            </a:endParaRPr>
          </a:p>
          <a:p>
            <a:pPr marL="285750" indent="-285750" algn="just">
              <a:buFont typeface="Wingdings" pitchFamily="2" charset="2"/>
              <a:buChar char="ü"/>
            </a:pPr>
            <a:r>
              <a:rPr lang="es-ES" sz="2400" dirty="0" smtClean="0">
                <a:solidFill>
                  <a:schemeClr val="accent1">
                    <a:lumMod val="75000"/>
                  </a:schemeClr>
                </a:solidFill>
              </a:rPr>
              <a:t>Situaciones de </a:t>
            </a:r>
            <a:r>
              <a:rPr lang="es-ES" sz="2400" b="1" dirty="0" smtClean="0">
                <a:solidFill>
                  <a:schemeClr val="accent1">
                    <a:lumMod val="50000"/>
                  </a:schemeClr>
                </a:solidFill>
              </a:rPr>
              <a:t>urgencia.</a:t>
            </a:r>
            <a:r>
              <a:rPr lang="es-ES" sz="2400" dirty="0" smtClean="0"/>
              <a:t> </a:t>
            </a:r>
            <a:endParaRPr lang="es-ES" sz="2400" dirty="0"/>
          </a:p>
        </p:txBody>
      </p:sp>
      <p:sp>
        <p:nvSpPr>
          <p:cNvPr id="5" name="4 CuadroTexto"/>
          <p:cNvSpPr txBox="1"/>
          <p:nvPr/>
        </p:nvSpPr>
        <p:spPr>
          <a:xfrm>
            <a:off x="683568" y="4653136"/>
            <a:ext cx="6552728" cy="646331"/>
          </a:xfrm>
          <a:prstGeom prst="rect">
            <a:avLst/>
          </a:prstGeom>
          <a:noFill/>
        </p:spPr>
        <p:txBody>
          <a:bodyPr wrap="square" rtlCol="0">
            <a:spAutoFit/>
          </a:bodyPr>
          <a:lstStyle/>
          <a:p>
            <a:r>
              <a:rPr lang="es-ES" dirty="0" smtClean="0"/>
              <a:t>Dejar constancia en la Historia y comunicar a los familiares, si es posible. </a:t>
            </a:r>
            <a:endParaRPr lang="es-ES" dirty="0"/>
          </a:p>
        </p:txBody>
      </p:sp>
    </p:spTree>
    <p:extLst>
      <p:ext uri="{BB962C8B-B14F-4D97-AF65-F5344CB8AC3E}">
        <p14:creationId xmlns:p14="http://schemas.microsoft.com/office/powerpoint/2010/main" val="4005758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733832"/>
          </a:xfrm>
        </p:spPr>
        <p:txBody>
          <a:bodyPr/>
          <a:lstStyle/>
          <a:p>
            <a:pPr algn="ctr"/>
            <a:r>
              <a:rPr lang="es-ES" dirty="0" smtClean="0">
                <a:solidFill>
                  <a:schemeClr val="accent1">
                    <a:lumMod val="50000"/>
                  </a:schemeClr>
                </a:solidFill>
                <a:effectLst/>
              </a:rPr>
              <a:t>FORMA</a:t>
            </a:r>
            <a:endParaRPr lang="es-ES" dirty="0">
              <a:solidFill>
                <a:schemeClr val="accent1">
                  <a:lumMod val="50000"/>
                </a:schemeClr>
              </a:solidFill>
              <a:effectLst/>
            </a:endParaRPr>
          </a:p>
        </p:txBody>
      </p:sp>
      <p:sp>
        <p:nvSpPr>
          <p:cNvPr id="4" name="3 CuadroTexto"/>
          <p:cNvSpPr txBox="1"/>
          <p:nvPr/>
        </p:nvSpPr>
        <p:spPr>
          <a:xfrm>
            <a:off x="755576" y="1556792"/>
            <a:ext cx="7272808" cy="3970318"/>
          </a:xfrm>
          <a:prstGeom prst="rect">
            <a:avLst/>
          </a:prstGeom>
          <a:noFill/>
        </p:spPr>
        <p:txBody>
          <a:bodyPr wrap="square" rtlCol="0">
            <a:spAutoFit/>
          </a:bodyPr>
          <a:lstStyle/>
          <a:p>
            <a:r>
              <a:rPr lang="es-ES" sz="2800" b="1" dirty="0" smtClean="0">
                <a:solidFill>
                  <a:schemeClr val="accent1"/>
                </a:solidFill>
              </a:rPr>
              <a:t>VERBAL</a:t>
            </a:r>
            <a:r>
              <a:rPr lang="es-ES" sz="2800" dirty="0" smtClean="0"/>
              <a:t>, dejando constancia en la Historia.</a:t>
            </a:r>
          </a:p>
          <a:p>
            <a:endParaRPr lang="es-ES" sz="2800" dirty="0" smtClean="0"/>
          </a:p>
          <a:p>
            <a:r>
              <a:rPr lang="es-ES" sz="2800" b="1" dirty="0" smtClean="0">
                <a:solidFill>
                  <a:schemeClr val="accent1"/>
                </a:solidFill>
              </a:rPr>
              <a:t>ESCRITA</a:t>
            </a:r>
            <a:r>
              <a:rPr lang="es-ES" sz="2800" dirty="0" smtClean="0">
                <a:solidFill>
                  <a:schemeClr val="accent1"/>
                </a:solidFill>
              </a:rPr>
              <a:t> </a:t>
            </a:r>
            <a:r>
              <a:rPr lang="es-ES" sz="2800" dirty="0" smtClean="0"/>
              <a:t>cuando:</a:t>
            </a:r>
          </a:p>
          <a:p>
            <a:pPr marL="742950" lvl="1" indent="-285750">
              <a:buFontTx/>
              <a:buChar char="-"/>
            </a:pPr>
            <a:r>
              <a:rPr lang="es-ES" sz="2800" dirty="0" smtClean="0"/>
              <a:t>Intervención quirúrgica.</a:t>
            </a:r>
          </a:p>
          <a:p>
            <a:pPr marL="742950" lvl="1" indent="-285750">
              <a:buFontTx/>
              <a:buChar char="-"/>
            </a:pPr>
            <a:r>
              <a:rPr lang="es-ES" sz="2800" dirty="0" smtClean="0"/>
              <a:t>Procedimientos diagnósticos y terapéuticos invasivo.</a:t>
            </a:r>
          </a:p>
          <a:p>
            <a:pPr marL="742950" lvl="1" indent="-285750">
              <a:buFontTx/>
              <a:buChar char="-"/>
            </a:pPr>
            <a:r>
              <a:rPr lang="es-ES" sz="2800" dirty="0" smtClean="0"/>
              <a:t>Procedimientos que impliquen riesgos e inconvenientes.</a:t>
            </a:r>
            <a:endParaRPr lang="es-ES" sz="2800" dirty="0"/>
          </a:p>
        </p:txBody>
      </p:sp>
    </p:spTree>
    <p:extLst>
      <p:ext uri="{BB962C8B-B14F-4D97-AF65-F5344CB8AC3E}">
        <p14:creationId xmlns:p14="http://schemas.microsoft.com/office/powerpoint/2010/main" val="2696558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763528"/>
          </a:xfrm>
        </p:spPr>
        <p:txBody>
          <a:bodyPr/>
          <a:lstStyle/>
          <a:p>
            <a:pPr algn="ctr"/>
            <a:r>
              <a:rPr lang="es-ES" dirty="0" smtClean="0">
                <a:solidFill>
                  <a:schemeClr val="accent1">
                    <a:lumMod val="50000"/>
                  </a:schemeClr>
                </a:solidFill>
              </a:rPr>
              <a:t>CONTENIDO</a:t>
            </a:r>
            <a:endParaRPr lang="es-ES" dirty="0">
              <a:solidFill>
                <a:schemeClr val="accent1">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2008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979712" y="5517232"/>
            <a:ext cx="5328592" cy="523220"/>
          </a:xfrm>
          <a:prstGeom prst="rect">
            <a:avLst/>
          </a:prstGeom>
          <a:noFill/>
        </p:spPr>
        <p:txBody>
          <a:bodyPr wrap="square" rtlCol="0">
            <a:spAutoFit/>
          </a:bodyPr>
          <a:lstStyle/>
          <a:p>
            <a:pPr algn="ctr"/>
            <a:r>
              <a:rPr lang="es-ES" sz="2800" b="1" dirty="0" smtClean="0">
                <a:solidFill>
                  <a:schemeClr val="accent1">
                    <a:lumMod val="50000"/>
                  </a:schemeClr>
                </a:solidFill>
              </a:rPr>
              <a:t>BREVE y COMPRENSIBLE</a:t>
            </a:r>
            <a:endParaRPr lang="es-ES" sz="2800" b="1" dirty="0">
              <a:solidFill>
                <a:schemeClr val="accent1">
                  <a:lumMod val="50000"/>
                </a:schemeClr>
              </a:solidFill>
            </a:endParaRPr>
          </a:p>
        </p:txBody>
      </p:sp>
    </p:spTree>
    <p:extLst>
      <p:ext uri="{BB962C8B-B14F-4D97-AF65-F5344CB8AC3E}">
        <p14:creationId xmlns:p14="http://schemas.microsoft.com/office/powerpoint/2010/main" val="3449121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835536"/>
          </a:xfrm>
        </p:spPr>
        <p:txBody>
          <a:bodyPr/>
          <a:lstStyle/>
          <a:p>
            <a:r>
              <a:rPr lang="es-ES" dirty="0" smtClean="0">
                <a:solidFill>
                  <a:schemeClr val="accent1">
                    <a:lumMod val="50000"/>
                  </a:schemeClr>
                </a:solidFill>
              </a:rPr>
              <a:t>Contenido adicional:</a:t>
            </a:r>
            <a:endParaRPr lang="es-ES" dirty="0">
              <a:solidFill>
                <a:schemeClr val="accent1">
                  <a:lumMod val="50000"/>
                </a:schemeClr>
              </a:solidFill>
            </a:endParaRPr>
          </a:p>
        </p:txBody>
      </p:sp>
      <p:sp>
        <p:nvSpPr>
          <p:cNvPr id="4" name="3 CuadroTexto"/>
          <p:cNvSpPr txBox="1"/>
          <p:nvPr/>
        </p:nvSpPr>
        <p:spPr>
          <a:xfrm>
            <a:off x="539552" y="1772816"/>
            <a:ext cx="8064896" cy="3139321"/>
          </a:xfrm>
          <a:prstGeom prst="rect">
            <a:avLst/>
          </a:prstGeom>
          <a:noFill/>
        </p:spPr>
        <p:txBody>
          <a:bodyPr wrap="square" rtlCol="0">
            <a:spAutoFit/>
          </a:bodyPr>
          <a:lstStyle/>
          <a:p>
            <a:pPr marL="342900" indent="-342900">
              <a:buFont typeface="+mj-lt"/>
              <a:buAutoNum type="arabicPeriod"/>
            </a:pPr>
            <a:r>
              <a:rPr lang="es-ES" b="1" dirty="0" smtClean="0">
                <a:solidFill>
                  <a:schemeClr val="accent1">
                    <a:lumMod val="75000"/>
                  </a:schemeClr>
                </a:solidFill>
              </a:rPr>
              <a:t>Identificación y descripción del procedimiento. </a:t>
            </a:r>
          </a:p>
          <a:p>
            <a:pPr marL="342900" indent="-342900">
              <a:buFont typeface="+mj-lt"/>
              <a:buAutoNum type="arabicPeriod"/>
            </a:pPr>
            <a:r>
              <a:rPr lang="es-ES" b="1" dirty="0" smtClean="0">
                <a:solidFill>
                  <a:schemeClr val="accent1">
                    <a:lumMod val="75000"/>
                  </a:schemeClr>
                </a:solidFill>
              </a:rPr>
              <a:t>Beneficios, alternativas, contraindicaciones, consecuencias y molestias previsibles de su realización y no realización.</a:t>
            </a:r>
          </a:p>
          <a:p>
            <a:pPr marL="342900" indent="-342900">
              <a:buFont typeface="+mj-lt"/>
              <a:buAutoNum type="arabicPeriod"/>
            </a:pPr>
            <a:r>
              <a:rPr lang="es-ES" b="1" dirty="0" smtClean="0">
                <a:solidFill>
                  <a:schemeClr val="accent1">
                    <a:lumMod val="75000"/>
                  </a:schemeClr>
                </a:solidFill>
              </a:rPr>
              <a:t>Identificación del centro o servicio sanitario.</a:t>
            </a:r>
          </a:p>
          <a:p>
            <a:pPr marL="342900" indent="-342900">
              <a:buFont typeface="+mj-lt"/>
              <a:buAutoNum type="arabicPeriod"/>
            </a:pPr>
            <a:r>
              <a:rPr lang="es-ES" b="1" dirty="0" smtClean="0">
                <a:solidFill>
                  <a:schemeClr val="accent1">
                    <a:lumMod val="75000"/>
                  </a:schemeClr>
                </a:solidFill>
              </a:rPr>
              <a:t>Identificación del paciente o representante legal.</a:t>
            </a:r>
          </a:p>
          <a:p>
            <a:pPr marL="342900" indent="-342900">
              <a:buFont typeface="+mj-lt"/>
              <a:buAutoNum type="arabicPeriod"/>
            </a:pPr>
            <a:r>
              <a:rPr lang="es-ES" b="1" dirty="0" smtClean="0">
                <a:solidFill>
                  <a:schemeClr val="accent1">
                    <a:lumMod val="75000"/>
                  </a:schemeClr>
                </a:solidFill>
              </a:rPr>
              <a:t>Identificación del médico que informa (que no tiene por qué ser el que realice el procedimiento).</a:t>
            </a:r>
          </a:p>
          <a:p>
            <a:pPr marL="342900" indent="-342900">
              <a:buFont typeface="+mj-lt"/>
              <a:buAutoNum type="arabicPeriod"/>
            </a:pPr>
            <a:r>
              <a:rPr lang="es-ES" b="1" dirty="0" smtClean="0">
                <a:solidFill>
                  <a:schemeClr val="accent1">
                    <a:lumMod val="75000"/>
                  </a:schemeClr>
                </a:solidFill>
              </a:rPr>
              <a:t>Declaración del paciente de que comprende la información.</a:t>
            </a:r>
          </a:p>
          <a:p>
            <a:pPr marL="342900" indent="-342900">
              <a:buFont typeface="+mj-lt"/>
              <a:buAutoNum type="arabicPeriod"/>
            </a:pPr>
            <a:r>
              <a:rPr lang="es-ES" b="1" dirty="0" smtClean="0">
                <a:solidFill>
                  <a:schemeClr val="accent1">
                    <a:lumMod val="75000"/>
                  </a:schemeClr>
                </a:solidFill>
              </a:rPr>
              <a:t>Lugar, fecha y firmas. </a:t>
            </a:r>
            <a:endParaRPr lang="es-ES" b="1" dirty="0">
              <a:solidFill>
                <a:schemeClr val="accent1">
                  <a:lumMod val="75000"/>
                </a:schemeClr>
              </a:solidFill>
            </a:endParaRPr>
          </a:p>
        </p:txBody>
      </p:sp>
    </p:spTree>
    <p:extLst>
      <p:ext uri="{BB962C8B-B14F-4D97-AF65-F5344CB8AC3E}">
        <p14:creationId xmlns:p14="http://schemas.microsoft.com/office/powerpoint/2010/main" val="4238870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755576" y="980728"/>
            <a:ext cx="7560840" cy="4401205"/>
          </a:xfrm>
          <a:prstGeom prst="rect">
            <a:avLst/>
          </a:prstGeom>
          <a:noFill/>
        </p:spPr>
        <p:txBody>
          <a:bodyPr wrap="square" rtlCol="0">
            <a:spAutoFit/>
          </a:bodyPr>
          <a:lstStyle/>
          <a:p>
            <a:r>
              <a:rPr lang="es-ES" sz="2800" b="1" dirty="0" smtClean="0">
                <a:solidFill>
                  <a:schemeClr val="accent1">
                    <a:lumMod val="75000"/>
                  </a:schemeClr>
                </a:solidFill>
              </a:rPr>
              <a:t>Si NEGATIVA al C.I</a:t>
            </a:r>
            <a:r>
              <a:rPr lang="es-ES" sz="2800" dirty="0" smtClean="0"/>
              <a:t>.: ofrecer </a:t>
            </a:r>
            <a:r>
              <a:rPr lang="es-ES" sz="2800" b="1" dirty="0" smtClean="0"/>
              <a:t>alternativas</a:t>
            </a:r>
            <a:r>
              <a:rPr lang="es-ES" sz="2800" dirty="0" smtClean="0"/>
              <a:t>, dejando constancia en la Historia.</a:t>
            </a:r>
          </a:p>
          <a:p>
            <a:endParaRPr lang="es-ES" sz="2800" dirty="0" smtClean="0"/>
          </a:p>
          <a:p>
            <a:r>
              <a:rPr lang="es-ES" sz="2800" b="1" dirty="0" smtClean="0">
                <a:solidFill>
                  <a:schemeClr val="accent1">
                    <a:lumMod val="75000"/>
                  </a:schemeClr>
                </a:solidFill>
              </a:rPr>
              <a:t>SI NO ACEPTA ALTERNATIVAS</a:t>
            </a:r>
            <a:r>
              <a:rPr lang="es-ES" sz="2800" dirty="0" smtClean="0"/>
              <a:t>: </a:t>
            </a:r>
            <a:r>
              <a:rPr lang="es-ES" sz="2800" b="1" dirty="0" smtClean="0"/>
              <a:t>ALTA VOLUNTARIA.</a:t>
            </a:r>
          </a:p>
          <a:p>
            <a:endParaRPr lang="es-ES" sz="2800" dirty="0" smtClean="0"/>
          </a:p>
          <a:p>
            <a:r>
              <a:rPr lang="es-ES" sz="2800" b="1" dirty="0" smtClean="0">
                <a:solidFill>
                  <a:schemeClr val="accent1">
                    <a:lumMod val="75000"/>
                  </a:schemeClr>
                </a:solidFill>
              </a:rPr>
              <a:t>SI NO ACEPTA ALTA VOLUNTARIA</a:t>
            </a:r>
            <a:r>
              <a:rPr lang="es-ES" sz="2800" dirty="0" smtClean="0"/>
              <a:t>: </a:t>
            </a:r>
            <a:r>
              <a:rPr lang="es-ES" sz="2800" b="1" dirty="0" smtClean="0"/>
              <a:t>ALTA FORZOSA </a:t>
            </a:r>
            <a:r>
              <a:rPr lang="es-ES" sz="2800" dirty="0" smtClean="0"/>
              <a:t>por parte de la DIRECCIÓN DEL CENTRO.</a:t>
            </a:r>
            <a:endParaRPr lang="es-ES" sz="2800" dirty="0"/>
          </a:p>
        </p:txBody>
      </p:sp>
    </p:spTree>
    <p:extLst>
      <p:ext uri="{BB962C8B-B14F-4D97-AF65-F5344CB8AC3E}">
        <p14:creationId xmlns:p14="http://schemas.microsoft.com/office/powerpoint/2010/main" val="2581219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980728"/>
            <a:ext cx="8183880" cy="661824"/>
          </a:xfrm>
        </p:spPr>
        <p:txBody>
          <a:bodyPr/>
          <a:lstStyle/>
          <a:p>
            <a:pPr algn="ctr"/>
            <a:r>
              <a:rPr lang="es-ES" dirty="0" smtClean="0"/>
              <a:t>LIMITACIONES AL C.I.</a:t>
            </a:r>
            <a:endParaRPr lang="es-ES" dirty="0"/>
          </a:p>
        </p:txBody>
      </p:sp>
      <p:sp>
        <p:nvSpPr>
          <p:cNvPr id="4" name="3 CuadroTexto"/>
          <p:cNvSpPr txBox="1"/>
          <p:nvPr/>
        </p:nvSpPr>
        <p:spPr>
          <a:xfrm>
            <a:off x="971600" y="2564904"/>
            <a:ext cx="7200800" cy="2031325"/>
          </a:xfrm>
          <a:prstGeom prst="rect">
            <a:avLst/>
          </a:prstGeom>
          <a:noFill/>
        </p:spPr>
        <p:txBody>
          <a:bodyPr wrap="square" rtlCol="0">
            <a:spAutoFit/>
          </a:bodyPr>
          <a:lstStyle/>
          <a:p>
            <a:pPr marL="285750" indent="-285750">
              <a:buFont typeface="Arial" pitchFamily="34" charset="0"/>
              <a:buChar char="•"/>
            </a:pPr>
            <a:r>
              <a:rPr lang="es-ES" b="1" dirty="0" smtClean="0"/>
              <a:t>Testigos de </a:t>
            </a:r>
            <a:r>
              <a:rPr lang="es-ES" b="1" dirty="0" err="1" smtClean="0"/>
              <a:t>Jeová</a:t>
            </a:r>
            <a:r>
              <a:rPr lang="es-ES" b="1" dirty="0" smtClean="0"/>
              <a:t> </a:t>
            </a:r>
            <a:r>
              <a:rPr lang="es-ES" dirty="0" smtClean="0"/>
              <a:t>en relación con las transfusiones = alternativas o negativa a intervención (si mayor de edad). Si menor de edad = solicitar autorización judicial.</a:t>
            </a:r>
          </a:p>
          <a:p>
            <a:endParaRPr lang="es-ES" dirty="0" smtClean="0"/>
          </a:p>
          <a:p>
            <a:pPr marL="285750" indent="-285750">
              <a:buFont typeface="Arial" pitchFamily="34" charset="0"/>
              <a:buChar char="•"/>
            </a:pPr>
            <a:r>
              <a:rPr lang="es-ES" dirty="0" smtClean="0"/>
              <a:t>Aceptar </a:t>
            </a:r>
            <a:r>
              <a:rPr lang="es-ES" dirty="0" err="1" smtClean="0"/>
              <a:t>tto</a:t>
            </a:r>
            <a:r>
              <a:rPr lang="es-ES" dirty="0" smtClean="0"/>
              <a:t> paliativo pero no que prolongue la vida.</a:t>
            </a:r>
          </a:p>
          <a:p>
            <a:pPr marL="285750" indent="-285750">
              <a:buFont typeface="Arial" pitchFamily="34" charset="0"/>
              <a:buChar char="•"/>
            </a:pPr>
            <a:endParaRPr lang="es-ES" dirty="0" smtClean="0"/>
          </a:p>
          <a:p>
            <a:endParaRPr lang="es-ES" dirty="0"/>
          </a:p>
        </p:txBody>
      </p:sp>
    </p:spTree>
    <p:extLst>
      <p:ext uri="{BB962C8B-B14F-4D97-AF65-F5344CB8AC3E}">
        <p14:creationId xmlns:p14="http://schemas.microsoft.com/office/powerpoint/2010/main" val="2144235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733832"/>
          </a:xfrm>
        </p:spPr>
        <p:txBody>
          <a:bodyPr/>
          <a:lstStyle/>
          <a:p>
            <a:pPr algn="ctr"/>
            <a:r>
              <a:rPr lang="es-ES" dirty="0" smtClean="0">
                <a:solidFill>
                  <a:schemeClr val="accent4">
                    <a:lumMod val="50000"/>
                  </a:schemeClr>
                </a:solidFill>
              </a:rPr>
              <a:t>HISTORIA CLÍNICA</a:t>
            </a:r>
            <a:endParaRPr lang="es-ES" dirty="0">
              <a:solidFill>
                <a:schemeClr val="accent4">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060848"/>
            <a:ext cx="727280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64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476250"/>
            <a:ext cx="810577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87624" y="5661248"/>
            <a:ext cx="7437264" cy="7205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69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04" y="1661613"/>
            <a:ext cx="7686675" cy="315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03648" y="4293096"/>
            <a:ext cx="2880319"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3983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733832"/>
          </a:xfrm>
        </p:spPr>
        <p:txBody>
          <a:bodyPr/>
          <a:lstStyle/>
          <a:p>
            <a:pPr algn="ctr"/>
            <a:r>
              <a:rPr lang="es-ES" dirty="0" smtClean="0">
                <a:solidFill>
                  <a:schemeClr val="accent4">
                    <a:lumMod val="50000"/>
                  </a:schemeClr>
                </a:solidFill>
              </a:rPr>
              <a:t>Acceso a la Historia Clínica</a:t>
            </a:r>
            <a:endParaRPr lang="es-ES" dirty="0">
              <a:solidFill>
                <a:schemeClr val="accent4">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7200800" cy="135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43608" y="3501008"/>
            <a:ext cx="7056784" cy="1631216"/>
          </a:xfrm>
          <a:prstGeom prst="rect">
            <a:avLst/>
          </a:prstGeom>
          <a:noFill/>
        </p:spPr>
        <p:txBody>
          <a:bodyPr wrap="square" rtlCol="0">
            <a:spAutoFit/>
          </a:bodyPr>
          <a:lstStyle/>
          <a:p>
            <a:pPr marL="285750" indent="-285750">
              <a:buFont typeface="Arial" pitchFamily="34" charset="0"/>
              <a:buChar char="•"/>
            </a:pPr>
            <a:r>
              <a:rPr lang="es-ES" sz="2000" dirty="0" smtClean="0">
                <a:solidFill>
                  <a:schemeClr val="accent4">
                    <a:lumMod val="50000"/>
                  </a:schemeClr>
                </a:solidFill>
              </a:rPr>
              <a:t>Cuando se hagan auditorias.</a:t>
            </a:r>
          </a:p>
          <a:p>
            <a:endParaRPr lang="es-ES" sz="2000" dirty="0" smtClean="0">
              <a:solidFill>
                <a:schemeClr val="accent4">
                  <a:lumMod val="50000"/>
                </a:schemeClr>
              </a:solidFill>
            </a:endParaRPr>
          </a:p>
          <a:p>
            <a:pPr marL="285750" indent="-285750">
              <a:buFont typeface="Arial" pitchFamily="34" charset="0"/>
              <a:buChar char="•"/>
            </a:pPr>
            <a:r>
              <a:rPr lang="es-ES" sz="2000" dirty="0" smtClean="0">
                <a:solidFill>
                  <a:schemeClr val="accent4">
                    <a:lumMod val="50000"/>
                  </a:schemeClr>
                </a:solidFill>
              </a:rPr>
              <a:t>Fines judiciales, epidemiológicos, salud pública, investigación, docencia o información y estadística sanitaria.</a:t>
            </a:r>
            <a:endParaRPr lang="es-ES" sz="2000" dirty="0">
              <a:solidFill>
                <a:schemeClr val="accent4">
                  <a:lumMod val="50000"/>
                </a:schemeClr>
              </a:solidFill>
            </a:endParaRPr>
          </a:p>
        </p:txBody>
      </p:sp>
    </p:spTree>
    <p:extLst>
      <p:ext uri="{BB962C8B-B14F-4D97-AF65-F5344CB8AC3E}">
        <p14:creationId xmlns:p14="http://schemas.microsoft.com/office/powerpoint/2010/main" val="3983476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1051560"/>
          </a:xfrm>
        </p:spPr>
        <p:txBody>
          <a:bodyPr>
            <a:normAutofit fontScale="90000"/>
          </a:bodyPr>
          <a:lstStyle/>
          <a:p>
            <a:pPr algn="ctr"/>
            <a:r>
              <a:rPr lang="es-ES" dirty="0" smtClean="0">
                <a:solidFill>
                  <a:schemeClr val="accent4">
                    <a:lumMod val="50000"/>
                  </a:schemeClr>
                </a:solidFill>
              </a:rPr>
              <a:t>ACCESO del PACIENTE a su HISTORIA</a:t>
            </a:r>
            <a:endParaRPr lang="es-ES" dirty="0">
              <a:solidFill>
                <a:schemeClr val="accent4">
                  <a:lumMod val="50000"/>
                </a:schemeClr>
              </a:solidFill>
            </a:endParaRPr>
          </a:p>
        </p:txBody>
      </p:sp>
      <p:sp>
        <p:nvSpPr>
          <p:cNvPr id="4" name="3 CuadroTexto"/>
          <p:cNvSpPr txBox="1"/>
          <p:nvPr/>
        </p:nvSpPr>
        <p:spPr>
          <a:xfrm>
            <a:off x="971600" y="1772816"/>
            <a:ext cx="7344816" cy="2246769"/>
          </a:xfrm>
          <a:prstGeom prst="rect">
            <a:avLst/>
          </a:prstGeom>
          <a:noFill/>
        </p:spPr>
        <p:txBody>
          <a:bodyPr wrap="square" rtlCol="0">
            <a:spAutoFit/>
          </a:bodyPr>
          <a:lstStyle/>
          <a:p>
            <a:pPr marL="285750" indent="-285750" algn="just">
              <a:buFont typeface="Arial" pitchFamily="34" charset="0"/>
              <a:buChar char="•"/>
            </a:pPr>
            <a:r>
              <a:rPr lang="es-ES" sz="2000" b="1" dirty="0" smtClean="0">
                <a:solidFill>
                  <a:schemeClr val="accent4">
                    <a:lumMod val="75000"/>
                  </a:schemeClr>
                </a:solidFill>
              </a:rPr>
              <a:t>Derecho a copias o certificados, a saber quién y por qué han accedido a su historia.</a:t>
            </a:r>
          </a:p>
          <a:p>
            <a:pPr marL="285750" indent="-285750" algn="just">
              <a:buFont typeface="Arial" pitchFamily="34" charset="0"/>
              <a:buChar char="•"/>
            </a:pPr>
            <a:r>
              <a:rPr lang="es-ES" sz="2000" b="1" dirty="0" smtClean="0">
                <a:solidFill>
                  <a:schemeClr val="accent4">
                    <a:lumMod val="75000"/>
                  </a:schemeClr>
                </a:solidFill>
              </a:rPr>
              <a:t>Derecho del representante legal debidamente acreditado.</a:t>
            </a:r>
          </a:p>
          <a:p>
            <a:pPr marL="285750" indent="-285750" algn="just">
              <a:buFont typeface="Arial" pitchFamily="34" charset="0"/>
              <a:buChar char="•"/>
            </a:pPr>
            <a:r>
              <a:rPr lang="es-ES" sz="2000" b="1" dirty="0" smtClean="0">
                <a:solidFill>
                  <a:schemeClr val="accent4">
                    <a:lumMod val="75000"/>
                  </a:schemeClr>
                </a:solidFill>
              </a:rPr>
              <a:t>Personas vinculadas al paciente si éste hubiera fallecido, a excepción de que dicho paciente lo hubiera prohibido por escrito.</a:t>
            </a:r>
            <a:endParaRPr lang="es-ES" sz="2000" b="1" dirty="0">
              <a:solidFill>
                <a:schemeClr val="accent4">
                  <a:lumMod val="75000"/>
                </a:schemeClr>
              </a:solidFill>
            </a:endParaRPr>
          </a:p>
        </p:txBody>
      </p:sp>
      <p:sp>
        <p:nvSpPr>
          <p:cNvPr id="5" name="4 CuadroTexto"/>
          <p:cNvSpPr txBox="1"/>
          <p:nvPr/>
        </p:nvSpPr>
        <p:spPr>
          <a:xfrm>
            <a:off x="971600" y="4293096"/>
            <a:ext cx="7416824" cy="1200329"/>
          </a:xfrm>
          <a:prstGeom prst="rect">
            <a:avLst/>
          </a:prstGeom>
          <a:noFill/>
        </p:spPr>
        <p:txBody>
          <a:bodyPr wrap="square" rtlCol="0">
            <a:spAutoFit/>
          </a:bodyPr>
          <a:lstStyle/>
          <a:p>
            <a:r>
              <a:rPr lang="es-ES" b="1" dirty="0" smtClean="0">
                <a:solidFill>
                  <a:schemeClr val="accent4">
                    <a:lumMod val="50000"/>
                  </a:schemeClr>
                </a:solidFill>
              </a:rPr>
              <a:t>Excepciones:</a:t>
            </a:r>
          </a:p>
          <a:p>
            <a:pPr marL="285750" indent="-285750">
              <a:buFontTx/>
              <a:buChar char="-"/>
            </a:pPr>
            <a:r>
              <a:rPr lang="es-ES" b="1" dirty="0" smtClean="0">
                <a:solidFill>
                  <a:schemeClr val="accent4">
                    <a:lumMod val="50000"/>
                  </a:schemeClr>
                </a:solidFill>
              </a:rPr>
              <a:t>Anotaciones subjetivas.</a:t>
            </a:r>
          </a:p>
          <a:p>
            <a:pPr marL="285750" indent="-285750">
              <a:buFontTx/>
              <a:buChar char="-"/>
            </a:pPr>
            <a:r>
              <a:rPr lang="es-ES" b="1" dirty="0" smtClean="0">
                <a:solidFill>
                  <a:schemeClr val="accent4">
                    <a:lumMod val="50000"/>
                  </a:schemeClr>
                </a:solidFill>
              </a:rPr>
              <a:t>En perjuicio del derecho de terceros.  </a:t>
            </a:r>
          </a:p>
          <a:p>
            <a:pPr marL="285750" indent="-285750">
              <a:buFontTx/>
              <a:buChar char="-"/>
            </a:pPr>
            <a:endParaRPr lang="es-ES" dirty="0"/>
          </a:p>
        </p:txBody>
      </p:sp>
    </p:spTree>
    <p:extLst>
      <p:ext uri="{BB962C8B-B14F-4D97-AF65-F5344CB8AC3E}">
        <p14:creationId xmlns:p14="http://schemas.microsoft.com/office/powerpoint/2010/main" val="2901500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183880" cy="691520"/>
          </a:xfrm>
        </p:spPr>
        <p:txBody>
          <a:bodyPr/>
          <a:lstStyle/>
          <a:p>
            <a:pPr algn="ctr"/>
            <a:r>
              <a:rPr lang="es-ES" u="sng" dirty="0" smtClean="0"/>
              <a:t>DERECHO A LA INTIMIDAD</a:t>
            </a:r>
            <a:endParaRPr lang="es-ES"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056784" cy="25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43608" y="4581128"/>
            <a:ext cx="7056784" cy="646331"/>
          </a:xfrm>
          <a:prstGeom prst="rect">
            <a:avLst/>
          </a:prstGeom>
          <a:noFill/>
        </p:spPr>
        <p:txBody>
          <a:bodyPr wrap="square" rtlCol="0">
            <a:spAutoFit/>
          </a:bodyPr>
          <a:lstStyle/>
          <a:p>
            <a:pPr marL="285750" indent="-285750">
              <a:buFont typeface="Arial" pitchFamily="34" charset="0"/>
              <a:buChar char="•"/>
            </a:pPr>
            <a:r>
              <a:rPr lang="es-ES" dirty="0" smtClean="0"/>
              <a:t>INTIMIDAD FÍSICA.</a:t>
            </a:r>
          </a:p>
          <a:p>
            <a:pPr marL="285750" indent="-285750">
              <a:buFont typeface="Arial" pitchFamily="34" charset="0"/>
              <a:buChar char="•"/>
            </a:pPr>
            <a:r>
              <a:rPr lang="es-ES" dirty="0" smtClean="0"/>
              <a:t>INTIMIDAD REFERIDA A LA INFORMACIÓN PERSONAL.</a:t>
            </a:r>
            <a:endParaRPr lang="es-ES" dirty="0"/>
          </a:p>
        </p:txBody>
      </p:sp>
    </p:spTree>
    <p:extLst>
      <p:ext uri="{BB962C8B-B14F-4D97-AF65-F5344CB8AC3E}">
        <p14:creationId xmlns:p14="http://schemas.microsoft.com/office/powerpoint/2010/main" val="81015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0060" y="620688"/>
            <a:ext cx="8183880" cy="805840"/>
          </a:xfrm>
        </p:spPr>
        <p:txBody>
          <a:bodyPr/>
          <a:lstStyle/>
          <a:p>
            <a:pPr algn="ctr"/>
            <a:r>
              <a:rPr lang="es-ES" dirty="0" smtClean="0"/>
              <a:t>DEBER DE SECRETO</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686" y="1772816"/>
            <a:ext cx="7272808" cy="286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67686" y="4869160"/>
            <a:ext cx="7204714" cy="923330"/>
          </a:xfrm>
          <a:prstGeom prst="rect">
            <a:avLst/>
          </a:prstGeom>
          <a:noFill/>
        </p:spPr>
        <p:txBody>
          <a:bodyPr wrap="square" rtlCol="0">
            <a:spAutoFit/>
          </a:bodyPr>
          <a:lstStyle/>
          <a:p>
            <a:r>
              <a:rPr lang="es-ES" b="1" dirty="0" smtClean="0">
                <a:solidFill>
                  <a:schemeClr val="accent1"/>
                </a:solidFill>
              </a:rPr>
              <a:t>El acceso a la documentación clínica del paciente está considerado como delito, con pena de prisión y sanción disciplinaria.</a:t>
            </a:r>
            <a:endParaRPr lang="es-ES" b="1" dirty="0">
              <a:solidFill>
                <a:schemeClr val="accent1"/>
              </a:solidFill>
            </a:endParaRPr>
          </a:p>
        </p:txBody>
      </p:sp>
    </p:spTree>
    <p:extLst>
      <p:ext uri="{BB962C8B-B14F-4D97-AF65-F5344CB8AC3E}">
        <p14:creationId xmlns:p14="http://schemas.microsoft.com/office/powerpoint/2010/main" val="35238218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052735"/>
            <a:ext cx="7639050" cy="353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4583435"/>
            <a:ext cx="763905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371825" y="3356992"/>
            <a:ext cx="572045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983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700808"/>
            <a:ext cx="7486650" cy="282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71824" y="3861048"/>
            <a:ext cx="572045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295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183880" cy="661824"/>
          </a:xfrm>
        </p:spPr>
        <p:txBody>
          <a:bodyPr>
            <a:normAutofit fontScale="90000"/>
          </a:bodyPr>
          <a:lstStyle/>
          <a:p>
            <a:r>
              <a:rPr lang="es-ES" dirty="0" smtClean="0">
                <a:solidFill>
                  <a:schemeClr val="accent1">
                    <a:lumMod val="50000"/>
                  </a:schemeClr>
                </a:solidFill>
              </a:rPr>
              <a:t>Excepciones al deber de secreto</a:t>
            </a:r>
            <a:endParaRPr lang="es-ES" dirty="0">
              <a:solidFill>
                <a:schemeClr val="accent1">
                  <a:lumMod val="50000"/>
                </a:schemeClr>
              </a:solidFill>
            </a:endParaRPr>
          </a:p>
        </p:txBody>
      </p:sp>
      <p:sp>
        <p:nvSpPr>
          <p:cNvPr id="4" name="3 CuadroTexto"/>
          <p:cNvSpPr txBox="1"/>
          <p:nvPr/>
        </p:nvSpPr>
        <p:spPr>
          <a:xfrm>
            <a:off x="653069" y="1412776"/>
            <a:ext cx="7560840" cy="4832092"/>
          </a:xfrm>
          <a:prstGeom prst="rect">
            <a:avLst/>
          </a:prstGeom>
          <a:noFill/>
        </p:spPr>
        <p:txBody>
          <a:bodyPr wrap="square" rtlCol="0">
            <a:spAutoFit/>
          </a:bodyPr>
          <a:lstStyle/>
          <a:p>
            <a:pPr marL="285750" indent="-285750">
              <a:buFont typeface="Wingdings" pitchFamily="2" charset="2"/>
              <a:buChar char="Ø"/>
            </a:pPr>
            <a:r>
              <a:rPr lang="es-ES" b="1" dirty="0" smtClean="0">
                <a:solidFill>
                  <a:schemeClr val="accent1">
                    <a:lumMod val="75000"/>
                  </a:schemeClr>
                </a:solidFill>
              </a:rPr>
              <a:t>Consentimiento del paciente.</a:t>
            </a:r>
          </a:p>
          <a:p>
            <a:endParaRPr lang="es-ES" b="1" dirty="0" smtClean="0">
              <a:solidFill>
                <a:schemeClr val="accent1">
                  <a:lumMod val="75000"/>
                </a:schemeClr>
              </a:solidFill>
            </a:endParaRPr>
          </a:p>
          <a:p>
            <a:pPr marL="285750" indent="-285750">
              <a:buFont typeface="Wingdings" pitchFamily="2" charset="2"/>
              <a:buChar char="Ø"/>
            </a:pPr>
            <a:r>
              <a:rPr lang="es-ES" b="1" dirty="0" smtClean="0">
                <a:solidFill>
                  <a:schemeClr val="accent1">
                    <a:lumMod val="75000"/>
                  </a:schemeClr>
                </a:solidFill>
              </a:rPr>
              <a:t>Colaboración con la justicia:</a:t>
            </a:r>
          </a:p>
          <a:p>
            <a:endParaRPr lang="es-ES" b="1" dirty="0" smtClean="0">
              <a:solidFill>
                <a:schemeClr val="accent1">
                  <a:lumMod val="75000"/>
                </a:schemeClr>
              </a:solidFill>
            </a:endParaRPr>
          </a:p>
          <a:p>
            <a:pPr marL="342900" indent="-342900">
              <a:buFont typeface="Wingdings" pitchFamily="2" charset="2"/>
              <a:buChar char="Ø"/>
            </a:pPr>
            <a:r>
              <a:rPr lang="es-ES" b="1" dirty="0" smtClean="0">
                <a:solidFill>
                  <a:schemeClr val="accent1">
                    <a:lumMod val="75000"/>
                  </a:schemeClr>
                </a:solidFill>
              </a:rPr>
              <a:t>Emisión parte de lesiones.</a:t>
            </a:r>
          </a:p>
          <a:p>
            <a:endParaRPr lang="es-ES" b="1" dirty="0" smtClean="0">
              <a:solidFill>
                <a:schemeClr val="accent1">
                  <a:lumMod val="75000"/>
                </a:schemeClr>
              </a:solidFill>
            </a:endParaRPr>
          </a:p>
          <a:p>
            <a:pPr marL="342900" indent="-342900">
              <a:buFont typeface="Wingdings" pitchFamily="2" charset="2"/>
              <a:buChar char="Ø"/>
            </a:pPr>
            <a:r>
              <a:rPr lang="es-ES" b="1" dirty="0" smtClean="0">
                <a:solidFill>
                  <a:schemeClr val="accent1">
                    <a:lumMod val="75000"/>
                  </a:schemeClr>
                </a:solidFill>
              </a:rPr>
              <a:t>Comunicación hechos delictivos.</a:t>
            </a:r>
          </a:p>
          <a:p>
            <a:endParaRPr lang="es-ES" b="1" dirty="0" smtClean="0">
              <a:solidFill>
                <a:schemeClr val="accent1">
                  <a:lumMod val="75000"/>
                </a:schemeClr>
              </a:solidFill>
            </a:endParaRPr>
          </a:p>
          <a:p>
            <a:pPr marL="342900" indent="-342900">
              <a:buFont typeface="Wingdings" pitchFamily="2" charset="2"/>
              <a:buChar char="Ø"/>
            </a:pPr>
            <a:r>
              <a:rPr lang="es-ES" b="1" dirty="0" smtClean="0">
                <a:solidFill>
                  <a:schemeClr val="accent1">
                    <a:lumMod val="75000"/>
                  </a:schemeClr>
                </a:solidFill>
              </a:rPr>
              <a:t>Comunicación fallecimiento a la Autoridad Judicial.</a:t>
            </a:r>
          </a:p>
          <a:p>
            <a:endParaRPr lang="es-ES" b="1" dirty="0" smtClean="0">
              <a:solidFill>
                <a:schemeClr val="accent1">
                  <a:lumMod val="75000"/>
                </a:schemeClr>
              </a:solidFill>
            </a:endParaRPr>
          </a:p>
          <a:p>
            <a:pPr marL="342900" indent="-342900">
              <a:buFont typeface="Wingdings" pitchFamily="2" charset="2"/>
              <a:buChar char="Ø"/>
            </a:pPr>
            <a:r>
              <a:rPr lang="es-ES" b="1" dirty="0" smtClean="0">
                <a:solidFill>
                  <a:schemeClr val="accent1">
                    <a:lumMod val="75000"/>
                  </a:schemeClr>
                </a:solidFill>
              </a:rPr>
              <a:t>Existencia de riesgo a terceros o una colectividad.</a:t>
            </a:r>
          </a:p>
          <a:p>
            <a:endParaRPr lang="es-ES" b="1" dirty="0" smtClean="0">
              <a:solidFill>
                <a:schemeClr val="accent1">
                  <a:lumMod val="75000"/>
                </a:schemeClr>
              </a:solidFill>
            </a:endParaRPr>
          </a:p>
          <a:p>
            <a:pPr marL="342900" indent="-342900">
              <a:buFont typeface="Wingdings" pitchFamily="2" charset="2"/>
              <a:buChar char="Ø"/>
            </a:pPr>
            <a:r>
              <a:rPr lang="es-ES" b="1" dirty="0" smtClean="0">
                <a:solidFill>
                  <a:schemeClr val="accent1">
                    <a:lumMod val="75000"/>
                  </a:schemeClr>
                </a:solidFill>
              </a:rPr>
              <a:t>Comunicación oficial relativa a enfermedades o hechos ocurridos en los centros sanitarios.</a:t>
            </a:r>
          </a:p>
          <a:p>
            <a:endParaRPr lang="es-ES" b="1" dirty="0" smtClean="0">
              <a:solidFill>
                <a:schemeClr val="accent1">
                  <a:lumMod val="75000"/>
                </a:schemeClr>
              </a:solidFill>
            </a:endParaRPr>
          </a:p>
          <a:p>
            <a:pPr marL="342900" indent="-342900">
              <a:buFont typeface="Wingdings" pitchFamily="2" charset="2"/>
              <a:buChar char="Ø"/>
            </a:pPr>
            <a:r>
              <a:rPr lang="es-ES" b="1" dirty="0" smtClean="0">
                <a:solidFill>
                  <a:schemeClr val="accent1">
                    <a:lumMod val="75000"/>
                  </a:schemeClr>
                </a:solidFill>
              </a:rPr>
              <a:t>Razones epidemiológicas. </a:t>
            </a:r>
          </a:p>
          <a:p>
            <a:pPr marL="342900" indent="-342900">
              <a:buFont typeface="Wingdings" pitchFamily="2" charset="2"/>
              <a:buChar char="Ø"/>
            </a:pPr>
            <a:endParaRPr lang="es-ES" sz="2000" b="1" dirty="0" smtClean="0">
              <a:solidFill>
                <a:schemeClr val="accent1">
                  <a:lumMod val="75000"/>
                </a:schemeClr>
              </a:solidFill>
            </a:endParaRPr>
          </a:p>
        </p:txBody>
      </p:sp>
    </p:spTree>
    <p:extLst>
      <p:ext uri="{BB962C8B-B14F-4D97-AF65-F5344CB8AC3E}">
        <p14:creationId xmlns:p14="http://schemas.microsoft.com/office/powerpoint/2010/main" val="595880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204864"/>
            <a:ext cx="8183880" cy="1051560"/>
          </a:xfrm>
        </p:spPr>
        <p:txBody>
          <a:bodyPr>
            <a:normAutofit fontScale="90000"/>
          </a:bodyPr>
          <a:lstStyle/>
          <a:p>
            <a:pPr algn="ctr"/>
            <a:r>
              <a:rPr lang="es-ES" dirty="0" smtClean="0"/>
              <a:t>1. CONSENTIMIENTO DEL PACIENTE</a:t>
            </a:r>
            <a:endParaRPr lang="es-ES" dirty="0"/>
          </a:p>
        </p:txBody>
      </p:sp>
    </p:spTree>
    <p:extLst>
      <p:ext uri="{BB962C8B-B14F-4D97-AF65-F5344CB8AC3E}">
        <p14:creationId xmlns:p14="http://schemas.microsoft.com/office/powerpoint/2010/main" val="2148128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1051560"/>
          </a:xfrm>
        </p:spPr>
        <p:txBody>
          <a:bodyPr>
            <a:normAutofit fontScale="90000"/>
          </a:bodyPr>
          <a:lstStyle/>
          <a:p>
            <a:pPr algn="ctr"/>
            <a:r>
              <a:rPr lang="es-ES" dirty="0" smtClean="0"/>
              <a:t>2. COLABORACIÓN CON LA JUSTICIA.</a:t>
            </a:r>
            <a:endParaRPr lang="es-ES" dirty="0"/>
          </a:p>
        </p:txBody>
      </p:sp>
      <p:sp>
        <p:nvSpPr>
          <p:cNvPr id="4" name="3 CuadroTexto"/>
          <p:cNvSpPr txBox="1"/>
          <p:nvPr/>
        </p:nvSpPr>
        <p:spPr>
          <a:xfrm>
            <a:off x="827584" y="2060848"/>
            <a:ext cx="7128792" cy="3170099"/>
          </a:xfrm>
          <a:prstGeom prst="rect">
            <a:avLst/>
          </a:prstGeom>
          <a:noFill/>
        </p:spPr>
        <p:txBody>
          <a:bodyPr wrap="square" rtlCol="0">
            <a:spAutoFit/>
          </a:bodyPr>
          <a:lstStyle/>
          <a:p>
            <a:pPr marL="285750" indent="-285750">
              <a:buFont typeface="Wingdings" pitchFamily="2" charset="2"/>
              <a:buChar char="Ø"/>
            </a:pPr>
            <a:r>
              <a:rPr lang="es-ES" sz="2000" b="1" dirty="0" smtClean="0">
                <a:solidFill>
                  <a:schemeClr val="accent1">
                    <a:lumMod val="50000"/>
                  </a:schemeClr>
                </a:solidFill>
              </a:rPr>
              <a:t>Investigación por la Autoridad Judicial.</a:t>
            </a:r>
          </a:p>
          <a:p>
            <a:endParaRPr lang="es-ES" sz="2000" dirty="0" smtClean="0"/>
          </a:p>
          <a:p>
            <a:pPr marL="285750" indent="-285750">
              <a:buFont typeface="Wingdings" pitchFamily="2" charset="2"/>
              <a:buChar char="Ø"/>
            </a:pPr>
            <a:r>
              <a:rPr lang="es-ES" sz="2000" b="1" dirty="0" smtClean="0"/>
              <a:t>Cesión de datos a las FCSE </a:t>
            </a:r>
            <a:r>
              <a:rPr lang="es-ES" sz="2000" dirty="0" smtClean="0"/>
              <a:t>(autorizado por la Ley de Enjuiciamiento Criminal):</a:t>
            </a:r>
          </a:p>
          <a:p>
            <a:endParaRPr lang="es-ES" sz="2000" dirty="0" smtClean="0"/>
          </a:p>
          <a:p>
            <a:pPr marL="1200150" lvl="2" indent="-285750">
              <a:buFont typeface="Arial" pitchFamily="34" charset="0"/>
              <a:buChar char="•"/>
            </a:pPr>
            <a:r>
              <a:rPr lang="es-ES" sz="2000" dirty="0" smtClean="0"/>
              <a:t>Para prevención de peligro real o grave para la </a:t>
            </a:r>
            <a:r>
              <a:rPr lang="es-ES" sz="2000" dirty="0" err="1" smtClean="0"/>
              <a:t>S.Pública</a:t>
            </a:r>
            <a:r>
              <a:rPr lang="es-ES" sz="2000" dirty="0" smtClean="0"/>
              <a:t>.</a:t>
            </a:r>
          </a:p>
          <a:p>
            <a:pPr marL="1200150" lvl="2" indent="-285750">
              <a:buFont typeface="Arial" pitchFamily="34" charset="0"/>
              <a:buChar char="•"/>
            </a:pPr>
            <a:r>
              <a:rPr lang="es-ES" sz="2000" dirty="0" smtClean="0"/>
              <a:t>Represión de infracciones penales.</a:t>
            </a:r>
          </a:p>
          <a:p>
            <a:r>
              <a:rPr lang="es-ES" sz="2000" dirty="0" smtClean="0"/>
              <a:t>    (Fuera de estos supuestos se precisa Orden Judicial)</a:t>
            </a:r>
            <a:endParaRPr lang="es-ES" sz="2000" dirty="0"/>
          </a:p>
        </p:txBody>
      </p:sp>
    </p:spTree>
    <p:extLst>
      <p:ext uri="{BB962C8B-B14F-4D97-AF65-F5344CB8AC3E}">
        <p14:creationId xmlns:p14="http://schemas.microsoft.com/office/powerpoint/2010/main" val="3461562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733832"/>
          </a:xfrm>
        </p:spPr>
        <p:txBody>
          <a:bodyPr/>
          <a:lstStyle/>
          <a:p>
            <a:r>
              <a:rPr lang="es-ES" u="sng" dirty="0" smtClean="0"/>
              <a:t>DERECHO A LA INFORMACIÓN</a:t>
            </a:r>
            <a:endParaRPr lang="es-ES" u="sng" dirty="0"/>
          </a:p>
        </p:txBody>
      </p:sp>
      <p:sp>
        <p:nvSpPr>
          <p:cNvPr id="4" name="3 CuadroTexto"/>
          <p:cNvSpPr txBox="1"/>
          <p:nvPr/>
        </p:nvSpPr>
        <p:spPr>
          <a:xfrm>
            <a:off x="721662" y="2636912"/>
            <a:ext cx="7632848" cy="2862322"/>
          </a:xfrm>
          <a:prstGeom prst="rect">
            <a:avLst/>
          </a:prstGeom>
          <a:noFill/>
        </p:spPr>
        <p:txBody>
          <a:bodyPr wrap="square" rtlCol="0">
            <a:spAutoFit/>
          </a:bodyPr>
          <a:lstStyle/>
          <a:p>
            <a:pPr marL="285750" indent="-285750">
              <a:buFont typeface="Wingdings" pitchFamily="2" charset="2"/>
              <a:buChar char="Ø"/>
            </a:pPr>
            <a:r>
              <a:rPr lang="es-ES" b="1" dirty="0" smtClean="0"/>
              <a:t>Al paciente.</a:t>
            </a:r>
          </a:p>
          <a:p>
            <a:endParaRPr lang="es-ES" b="1" dirty="0" smtClean="0"/>
          </a:p>
          <a:p>
            <a:endParaRPr lang="es-ES" b="1" dirty="0" smtClean="0"/>
          </a:p>
          <a:p>
            <a:pPr marL="285750" indent="-285750">
              <a:buFont typeface="Wingdings" pitchFamily="2" charset="2"/>
              <a:buChar char="Ø"/>
            </a:pPr>
            <a:r>
              <a:rPr lang="es-ES" b="1" dirty="0" smtClean="0"/>
              <a:t>Personas vinculadas al paciente si éste lo permite de manera expresa y tácita. </a:t>
            </a:r>
          </a:p>
          <a:p>
            <a:endParaRPr lang="es-ES" b="1" dirty="0" smtClean="0"/>
          </a:p>
          <a:p>
            <a:endParaRPr lang="es-ES" b="1" dirty="0" smtClean="0"/>
          </a:p>
          <a:p>
            <a:pPr marL="285750" indent="-285750">
              <a:buFont typeface="Wingdings" pitchFamily="2" charset="2"/>
              <a:buChar char="Ø"/>
            </a:pPr>
            <a:r>
              <a:rPr lang="es-ES" b="1" dirty="0" smtClean="0"/>
              <a:t>Al paciente, y a su representante legal, si exista discapacidad o &lt; 16 años, adaptando la información a la edad y capacidad del paciente. </a:t>
            </a:r>
            <a:endParaRPr lang="es-ES" b="1" dirty="0"/>
          </a:p>
        </p:txBody>
      </p:sp>
      <p:sp>
        <p:nvSpPr>
          <p:cNvPr id="5" name="4 CuadroTexto"/>
          <p:cNvSpPr txBox="1"/>
          <p:nvPr/>
        </p:nvSpPr>
        <p:spPr>
          <a:xfrm>
            <a:off x="721662" y="1628800"/>
            <a:ext cx="6514634" cy="523220"/>
          </a:xfrm>
          <a:prstGeom prst="rect">
            <a:avLst/>
          </a:prstGeom>
          <a:noFill/>
        </p:spPr>
        <p:txBody>
          <a:bodyPr wrap="square" rtlCol="0">
            <a:spAutoFit/>
          </a:bodyPr>
          <a:lstStyle/>
          <a:p>
            <a:r>
              <a:rPr lang="es-ES" sz="2800" b="1" dirty="0" smtClean="0">
                <a:solidFill>
                  <a:schemeClr val="accent1">
                    <a:lumMod val="50000"/>
                  </a:schemeClr>
                </a:solidFill>
              </a:rPr>
              <a:t>A QUIEN INFORMAR:</a:t>
            </a:r>
            <a:endParaRPr lang="es-ES" sz="2800" b="1" dirty="0">
              <a:solidFill>
                <a:schemeClr val="accent1">
                  <a:lumMod val="50000"/>
                </a:schemeClr>
              </a:solidFill>
            </a:endParaRPr>
          </a:p>
        </p:txBody>
      </p:sp>
    </p:spTree>
    <p:extLst>
      <p:ext uri="{BB962C8B-B14F-4D97-AF65-F5344CB8AC3E}">
        <p14:creationId xmlns:p14="http://schemas.microsoft.com/office/powerpoint/2010/main" val="1261364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16" y="1052736"/>
            <a:ext cx="7600950" cy="418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60829" y="3598130"/>
            <a:ext cx="6235507"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725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661824"/>
          </a:xfrm>
        </p:spPr>
        <p:txBody>
          <a:bodyPr/>
          <a:lstStyle/>
          <a:p>
            <a:r>
              <a:rPr lang="es-ES" dirty="0" smtClean="0"/>
              <a:t>3. EMISIÓN PARTE LESIONES</a:t>
            </a:r>
            <a:endParaRPr lang="es-ES" dirty="0"/>
          </a:p>
        </p:txBody>
      </p:sp>
      <p:sp>
        <p:nvSpPr>
          <p:cNvPr id="4" name="3 CuadroTexto"/>
          <p:cNvSpPr txBox="1"/>
          <p:nvPr/>
        </p:nvSpPr>
        <p:spPr>
          <a:xfrm>
            <a:off x="755576" y="1484784"/>
            <a:ext cx="3744416" cy="369332"/>
          </a:xfrm>
          <a:prstGeom prst="rect">
            <a:avLst/>
          </a:prstGeom>
          <a:noFill/>
        </p:spPr>
        <p:txBody>
          <a:bodyPr wrap="square" rtlCol="0">
            <a:spAutoFit/>
          </a:bodyPr>
          <a:lstStyle/>
          <a:p>
            <a:r>
              <a:rPr lang="es-ES" b="1" dirty="0" smtClean="0">
                <a:solidFill>
                  <a:schemeClr val="accent1">
                    <a:lumMod val="50000"/>
                  </a:schemeClr>
                </a:solidFill>
              </a:rPr>
              <a:t>OBJETIVO:</a:t>
            </a:r>
            <a:endParaRPr lang="es-ES" b="1"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88840"/>
            <a:ext cx="648346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899592" y="3861048"/>
            <a:ext cx="7203548" cy="2308324"/>
          </a:xfrm>
          <a:prstGeom prst="rect">
            <a:avLst/>
          </a:prstGeom>
          <a:noFill/>
        </p:spPr>
        <p:txBody>
          <a:bodyPr wrap="square" rtlCol="0">
            <a:spAutoFit/>
          </a:bodyPr>
          <a:lstStyle/>
          <a:p>
            <a:r>
              <a:rPr lang="es-ES" b="1" dirty="0" smtClean="0">
                <a:solidFill>
                  <a:schemeClr val="accent1">
                    <a:lumMod val="50000"/>
                  </a:schemeClr>
                </a:solidFill>
              </a:rPr>
              <a:t>CLARA, CONCISA  y LEGIBLE. </a:t>
            </a:r>
          </a:p>
          <a:p>
            <a:endParaRPr lang="es-ES" b="1" dirty="0" smtClean="0">
              <a:solidFill>
                <a:schemeClr val="accent1">
                  <a:lumMod val="50000"/>
                </a:schemeClr>
              </a:solidFill>
            </a:endParaRPr>
          </a:p>
          <a:p>
            <a:r>
              <a:rPr lang="es-ES" b="1" dirty="0" smtClean="0">
                <a:solidFill>
                  <a:schemeClr val="accent1">
                    <a:lumMod val="50000"/>
                  </a:schemeClr>
                </a:solidFill>
              </a:rPr>
              <a:t>ANTE SOSPECHA </a:t>
            </a:r>
            <a:r>
              <a:rPr lang="es-ES" b="1" dirty="0" smtClean="0">
                <a:solidFill>
                  <a:schemeClr val="accent1"/>
                </a:solidFill>
              </a:rPr>
              <a:t>CRIMINALIDAD.</a:t>
            </a:r>
          </a:p>
          <a:p>
            <a:r>
              <a:rPr lang="es-ES" b="1" dirty="0" smtClean="0">
                <a:solidFill>
                  <a:schemeClr val="accent1">
                    <a:lumMod val="50000"/>
                  </a:schemeClr>
                </a:solidFill>
              </a:rPr>
              <a:t>DESTINO = </a:t>
            </a:r>
            <a:r>
              <a:rPr lang="es-ES" b="1" dirty="0" smtClean="0">
                <a:solidFill>
                  <a:schemeClr val="accent1"/>
                </a:solidFill>
              </a:rPr>
              <a:t>JUZGADO DE GUARIDA</a:t>
            </a:r>
            <a:r>
              <a:rPr lang="es-ES" b="1" dirty="0" smtClean="0">
                <a:solidFill>
                  <a:schemeClr val="accent1">
                    <a:lumMod val="50000"/>
                  </a:schemeClr>
                </a:solidFill>
              </a:rPr>
              <a:t>.</a:t>
            </a:r>
          </a:p>
          <a:p>
            <a:r>
              <a:rPr lang="es-ES" b="1" dirty="0" smtClean="0">
                <a:solidFill>
                  <a:schemeClr val="accent1">
                    <a:lumMod val="50000"/>
                  </a:schemeClr>
                </a:solidFill>
              </a:rPr>
              <a:t>SU NO REALIZACIÓN = </a:t>
            </a:r>
            <a:r>
              <a:rPr lang="es-ES" b="1" dirty="0" smtClean="0">
                <a:solidFill>
                  <a:schemeClr val="accent1"/>
                </a:solidFill>
              </a:rPr>
              <a:t>DELITO  DE OMISIÓN.</a:t>
            </a:r>
          </a:p>
          <a:p>
            <a:r>
              <a:rPr lang="es-ES" b="1" dirty="0" smtClean="0">
                <a:solidFill>
                  <a:schemeClr val="accent1">
                    <a:lumMod val="50000"/>
                  </a:schemeClr>
                </a:solidFill>
              </a:rPr>
              <a:t>Se realiza </a:t>
            </a:r>
            <a:r>
              <a:rPr lang="es-ES" b="1" dirty="0" smtClean="0">
                <a:solidFill>
                  <a:schemeClr val="accent1"/>
                </a:solidFill>
              </a:rPr>
              <a:t>EN CUALQUIER MOMENTO y por CUALQUIER FACULTATIVO </a:t>
            </a:r>
            <a:r>
              <a:rPr lang="es-ES" b="1" dirty="0" smtClean="0">
                <a:solidFill>
                  <a:schemeClr val="accent1">
                    <a:lumMod val="50000"/>
                  </a:schemeClr>
                </a:solidFill>
              </a:rPr>
              <a:t>que realice la asistencia.  </a:t>
            </a:r>
          </a:p>
          <a:p>
            <a:endParaRPr lang="es-ES" dirty="0"/>
          </a:p>
        </p:txBody>
      </p:sp>
    </p:spTree>
    <p:extLst>
      <p:ext uri="{BB962C8B-B14F-4D97-AF65-F5344CB8AC3E}">
        <p14:creationId xmlns:p14="http://schemas.microsoft.com/office/powerpoint/2010/main" val="1952006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1051560"/>
          </a:xfrm>
        </p:spPr>
        <p:txBody>
          <a:bodyPr>
            <a:normAutofit fontScale="90000"/>
          </a:bodyPr>
          <a:lstStyle/>
          <a:p>
            <a:pPr algn="ctr"/>
            <a:r>
              <a:rPr lang="es-ES" dirty="0" smtClean="0"/>
              <a:t>4. COMUNICACIÓN DE HECHOS DELICTIVOS.</a:t>
            </a:r>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734481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93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46" y="1839771"/>
            <a:ext cx="74771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15616" y="4437111"/>
            <a:ext cx="7056784" cy="7173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77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8183880" cy="1051560"/>
          </a:xfrm>
        </p:spPr>
        <p:txBody>
          <a:bodyPr>
            <a:normAutofit fontScale="90000"/>
          </a:bodyPr>
          <a:lstStyle/>
          <a:p>
            <a:pPr algn="ctr"/>
            <a:r>
              <a:rPr lang="es-ES" dirty="0" smtClean="0"/>
              <a:t>5. COMUNICACÓN DE FALLECIMIENTO A LA AUTORIDAD JUDICIAL</a:t>
            </a:r>
            <a:endParaRPr lang="es-ES" dirty="0"/>
          </a:p>
        </p:txBody>
      </p:sp>
      <p:sp>
        <p:nvSpPr>
          <p:cNvPr id="4" name="3 CuadroTexto"/>
          <p:cNvSpPr txBox="1"/>
          <p:nvPr/>
        </p:nvSpPr>
        <p:spPr>
          <a:xfrm>
            <a:off x="683568" y="2204864"/>
            <a:ext cx="7776864" cy="3139321"/>
          </a:xfrm>
          <a:prstGeom prst="rect">
            <a:avLst/>
          </a:prstGeom>
          <a:noFill/>
        </p:spPr>
        <p:txBody>
          <a:bodyPr wrap="square" rtlCol="0">
            <a:spAutoFit/>
          </a:bodyPr>
          <a:lstStyle/>
          <a:p>
            <a:pPr marL="342900" indent="-342900">
              <a:buFont typeface="+mj-lt"/>
              <a:buAutoNum type="arabicParenR"/>
            </a:pPr>
            <a:r>
              <a:rPr lang="es-ES" dirty="0" smtClean="0"/>
              <a:t>NATURAL: espontánea y por causa común.</a:t>
            </a:r>
          </a:p>
          <a:p>
            <a:pPr marL="342900" indent="-342900">
              <a:buFont typeface="+mj-lt"/>
              <a:buAutoNum type="arabicParenR"/>
            </a:pPr>
            <a:r>
              <a:rPr lang="es-ES" dirty="0" smtClean="0"/>
              <a:t>VIOLENTA: por agentes exteriores violentos, traumáticos o tóxicos ajenos a la naturaleza del individuo</a:t>
            </a:r>
          </a:p>
          <a:p>
            <a:pPr marL="1200150" lvl="2" indent="-285750">
              <a:buFont typeface="Arial" pitchFamily="34" charset="0"/>
              <a:buChar char="•"/>
            </a:pPr>
            <a:r>
              <a:rPr lang="es-ES" dirty="0" smtClean="0"/>
              <a:t>Homicida.</a:t>
            </a:r>
          </a:p>
          <a:p>
            <a:pPr marL="1200150" lvl="2" indent="-285750">
              <a:buFont typeface="Arial" pitchFamily="34" charset="0"/>
              <a:buChar char="•"/>
            </a:pPr>
            <a:r>
              <a:rPr lang="es-ES" dirty="0" smtClean="0"/>
              <a:t>Accidental.</a:t>
            </a:r>
          </a:p>
          <a:p>
            <a:pPr marL="1200150" lvl="2" indent="-285750">
              <a:buFont typeface="Arial" pitchFamily="34" charset="0"/>
              <a:buChar char="•"/>
            </a:pPr>
            <a:r>
              <a:rPr lang="es-ES" dirty="0" smtClean="0"/>
              <a:t>Suicida.</a:t>
            </a:r>
          </a:p>
          <a:p>
            <a:pPr marL="342900" indent="-342900">
              <a:buFont typeface="+mj-lt"/>
              <a:buAutoNum type="arabicParenR"/>
            </a:pPr>
            <a:r>
              <a:rPr lang="es-ES" dirty="0" smtClean="0"/>
              <a:t>SOSPECHOSA DE CRIMINALIDAD:</a:t>
            </a:r>
          </a:p>
          <a:p>
            <a:pPr marL="1200150" lvl="2" indent="-285750">
              <a:buFont typeface="Arial" pitchFamily="34" charset="0"/>
              <a:buChar char="•"/>
            </a:pPr>
            <a:r>
              <a:rPr lang="es-ES" dirty="0" smtClean="0"/>
              <a:t>Súbita, inesperada, sin antecedentes médicos y por motivo desconocido.</a:t>
            </a:r>
          </a:p>
          <a:p>
            <a:pPr marL="1200150" lvl="2" indent="-285750">
              <a:buFont typeface="Arial" pitchFamily="34" charset="0"/>
              <a:buChar char="•"/>
            </a:pPr>
            <a:r>
              <a:rPr lang="es-ES" dirty="0" smtClean="0"/>
              <a:t>Lesiones que hagan sospechar causa violenta.</a:t>
            </a:r>
          </a:p>
          <a:p>
            <a:pPr marL="1200150" lvl="2" indent="-285750">
              <a:buFont typeface="Arial" pitchFamily="34" charset="0"/>
              <a:buChar char="•"/>
            </a:pPr>
            <a:r>
              <a:rPr lang="es-ES" dirty="0" smtClean="0"/>
              <a:t>Ingreso como fallecido en urgencias. </a:t>
            </a:r>
            <a:endParaRPr lang="es-ES" dirty="0"/>
          </a:p>
        </p:txBody>
      </p:sp>
    </p:spTree>
    <p:extLst>
      <p:ext uri="{BB962C8B-B14F-4D97-AF65-F5344CB8AC3E}">
        <p14:creationId xmlns:p14="http://schemas.microsoft.com/office/powerpoint/2010/main" val="1564662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437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1051560"/>
          </a:xfrm>
        </p:spPr>
        <p:txBody>
          <a:bodyPr>
            <a:normAutofit fontScale="90000"/>
          </a:bodyPr>
          <a:lstStyle/>
          <a:p>
            <a:pPr algn="ctr"/>
            <a:r>
              <a:rPr lang="es-ES" dirty="0" smtClean="0"/>
              <a:t>6. RIESGO A TERCEROS o a una COLECTIVIDAD.</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41682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914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80728"/>
            <a:ext cx="8183880" cy="1051560"/>
          </a:xfrm>
        </p:spPr>
        <p:txBody>
          <a:bodyPr>
            <a:normAutofit fontScale="90000"/>
          </a:bodyPr>
          <a:lstStyle/>
          <a:p>
            <a:pPr algn="ctr"/>
            <a:r>
              <a:rPr lang="es-ES" dirty="0" smtClean="0"/>
              <a:t>7. COMUNICACIÓN OFICIAL de ENFERMEDADES o HECHOS OCURRIDOS en los C.SALUD.</a:t>
            </a:r>
            <a:endParaRPr lang="es-ES" dirty="0"/>
          </a:p>
        </p:txBody>
      </p:sp>
      <p:sp>
        <p:nvSpPr>
          <p:cNvPr id="4" name="3 CuadroTexto"/>
          <p:cNvSpPr txBox="1"/>
          <p:nvPr/>
        </p:nvSpPr>
        <p:spPr>
          <a:xfrm>
            <a:off x="899592" y="2636912"/>
            <a:ext cx="7416824" cy="1477328"/>
          </a:xfrm>
          <a:prstGeom prst="rect">
            <a:avLst/>
          </a:prstGeom>
          <a:noFill/>
        </p:spPr>
        <p:txBody>
          <a:bodyPr wrap="square" rtlCol="0">
            <a:spAutoFit/>
          </a:bodyPr>
          <a:lstStyle/>
          <a:p>
            <a:pPr marL="342900" indent="-342900">
              <a:buFont typeface="+mj-lt"/>
              <a:buAutoNum type="alphaUcPeriod"/>
            </a:pPr>
            <a:r>
              <a:rPr lang="es-ES" b="1" dirty="0" smtClean="0">
                <a:solidFill>
                  <a:schemeClr val="accent1">
                    <a:lumMod val="50000"/>
                  </a:schemeClr>
                </a:solidFill>
              </a:rPr>
              <a:t>ENFERMEDADES DE DECLARACIÓN OBLIGATORIA.</a:t>
            </a:r>
          </a:p>
          <a:p>
            <a:pPr marL="342900" indent="-342900">
              <a:buFont typeface="+mj-lt"/>
              <a:buAutoNum type="alphaUcPeriod"/>
            </a:pPr>
            <a:endParaRPr lang="es-ES" b="1" dirty="0" smtClean="0">
              <a:solidFill>
                <a:schemeClr val="accent1">
                  <a:lumMod val="50000"/>
                </a:schemeClr>
              </a:solidFill>
            </a:endParaRPr>
          </a:p>
          <a:p>
            <a:pPr marL="342900" indent="-342900">
              <a:buFont typeface="+mj-lt"/>
              <a:buAutoNum type="alphaUcPeriod"/>
            </a:pPr>
            <a:r>
              <a:rPr lang="es-ES" b="1" dirty="0" smtClean="0">
                <a:solidFill>
                  <a:schemeClr val="accent1">
                    <a:lumMod val="50000"/>
                  </a:schemeClr>
                </a:solidFill>
              </a:rPr>
              <a:t>COMUNICADO DE NACIMIENTO.</a:t>
            </a:r>
          </a:p>
          <a:p>
            <a:pPr marL="342900" indent="-342900">
              <a:buFont typeface="+mj-lt"/>
              <a:buAutoNum type="alphaUcPeriod"/>
            </a:pPr>
            <a:endParaRPr lang="es-ES" b="1" dirty="0" smtClean="0">
              <a:solidFill>
                <a:schemeClr val="accent1">
                  <a:lumMod val="50000"/>
                </a:schemeClr>
              </a:solidFill>
            </a:endParaRPr>
          </a:p>
          <a:p>
            <a:pPr marL="342900" indent="-342900">
              <a:buFont typeface="+mj-lt"/>
              <a:buAutoNum type="alphaUcPeriod"/>
            </a:pPr>
            <a:r>
              <a:rPr lang="es-ES" b="1" dirty="0" smtClean="0">
                <a:solidFill>
                  <a:schemeClr val="accent1">
                    <a:lumMod val="50000"/>
                  </a:schemeClr>
                </a:solidFill>
              </a:rPr>
              <a:t>COMUNICACIÓN DE DEFUNCIONES.</a:t>
            </a:r>
            <a:endParaRPr lang="es-ES" b="1" dirty="0">
              <a:solidFill>
                <a:schemeClr val="accent1">
                  <a:lumMod val="50000"/>
                </a:schemeClr>
              </a:solidFill>
            </a:endParaRPr>
          </a:p>
        </p:txBody>
      </p:sp>
    </p:spTree>
    <p:extLst>
      <p:ext uri="{BB962C8B-B14F-4D97-AF65-F5344CB8AC3E}">
        <p14:creationId xmlns:p14="http://schemas.microsoft.com/office/powerpoint/2010/main" val="23876815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772816"/>
            <a:ext cx="7992888" cy="733832"/>
          </a:xfrm>
        </p:spPr>
        <p:txBody>
          <a:bodyPr>
            <a:normAutofit fontScale="90000"/>
          </a:bodyPr>
          <a:lstStyle/>
          <a:p>
            <a:pPr algn="ctr"/>
            <a:r>
              <a:rPr lang="es-ES" dirty="0" smtClean="0"/>
              <a:t>RAZONES </a:t>
            </a:r>
            <a:br>
              <a:rPr lang="es-ES" dirty="0" smtClean="0"/>
            </a:br>
            <a:r>
              <a:rPr lang="es-ES" dirty="0" smtClean="0"/>
              <a:t>EPIDEMIOLÓGICAS.</a:t>
            </a:r>
            <a:endParaRPr lang="es-ES" dirty="0"/>
          </a:p>
        </p:txBody>
      </p:sp>
    </p:spTree>
    <p:extLst>
      <p:ext uri="{BB962C8B-B14F-4D97-AF65-F5344CB8AC3E}">
        <p14:creationId xmlns:p14="http://schemas.microsoft.com/office/powerpoint/2010/main" val="59134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0060" y="620688"/>
            <a:ext cx="8183880" cy="1051560"/>
          </a:xfrm>
          <a:solidFill>
            <a:schemeClr val="accent4">
              <a:lumMod val="20000"/>
              <a:lumOff val="80000"/>
            </a:schemeClr>
          </a:solidFill>
        </p:spPr>
        <p:txBody>
          <a:bodyPr>
            <a:normAutofit fontScale="90000"/>
          </a:bodyPr>
          <a:lstStyle/>
          <a:p>
            <a:pPr algn="ctr"/>
            <a:r>
              <a:rPr lang="es-ES" dirty="0" smtClean="0">
                <a:solidFill>
                  <a:schemeClr val="accent4">
                    <a:lumMod val="75000"/>
                  </a:schemeClr>
                </a:solidFill>
              </a:rPr>
              <a:t>PROTOCOLO Y TRASLADOS EN SALUD MENTAL</a:t>
            </a:r>
            <a:endParaRPr lang="es-ES" dirty="0">
              <a:solidFill>
                <a:schemeClr val="accent4">
                  <a:lumMod val="75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82" y="2420888"/>
            <a:ext cx="7632848" cy="183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899592" y="3717032"/>
            <a:ext cx="33123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5436096" y="3733522"/>
            <a:ext cx="28083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754782" y="4149080"/>
            <a:ext cx="872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11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36712"/>
            <a:ext cx="7344816" cy="349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327277"/>
            <a:ext cx="7344816" cy="68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331640" y="4327278"/>
            <a:ext cx="3168352" cy="5230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2251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08720"/>
            <a:ext cx="8183880" cy="661824"/>
          </a:xfrm>
        </p:spPr>
        <p:txBody>
          <a:bodyPr>
            <a:normAutofit fontScale="90000"/>
          </a:bodyPr>
          <a:lstStyle/>
          <a:p>
            <a:pPr algn="ctr"/>
            <a:r>
              <a:rPr lang="es-ES" u="sng" dirty="0" smtClean="0">
                <a:solidFill>
                  <a:schemeClr val="accent4">
                    <a:lumMod val="75000"/>
                  </a:schemeClr>
                </a:solidFill>
              </a:rPr>
              <a:t>INTERNAMIENTO VOLUNTARIO</a:t>
            </a:r>
            <a:endParaRPr lang="es-ES" u="sng" dirty="0">
              <a:solidFill>
                <a:schemeClr val="accent4">
                  <a:lumMod val="75000"/>
                </a:schemeClr>
              </a:solidFill>
            </a:endParaRPr>
          </a:p>
        </p:txBody>
      </p:sp>
      <p:sp>
        <p:nvSpPr>
          <p:cNvPr id="4" name="3 CuadroTexto"/>
          <p:cNvSpPr txBox="1"/>
          <p:nvPr/>
        </p:nvSpPr>
        <p:spPr>
          <a:xfrm>
            <a:off x="958458" y="2276872"/>
            <a:ext cx="6624736" cy="2308324"/>
          </a:xfrm>
          <a:prstGeom prst="rect">
            <a:avLst/>
          </a:prstGeom>
          <a:noFill/>
        </p:spPr>
        <p:txBody>
          <a:bodyPr wrap="square" rtlCol="0">
            <a:spAutoFit/>
          </a:bodyPr>
          <a:lstStyle/>
          <a:p>
            <a:pPr algn="just"/>
            <a:r>
              <a:rPr lang="es-ES" b="1" dirty="0" smtClean="0">
                <a:solidFill>
                  <a:schemeClr val="accent4">
                    <a:lumMod val="75000"/>
                  </a:schemeClr>
                </a:solidFill>
              </a:rPr>
              <a:t>Paciente que presta su consentimiento de forma </a:t>
            </a:r>
            <a:r>
              <a:rPr lang="es-ES" b="1" dirty="0" smtClean="0">
                <a:solidFill>
                  <a:schemeClr val="accent6">
                    <a:lumMod val="75000"/>
                  </a:schemeClr>
                </a:solidFill>
              </a:rPr>
              <a:t>EXPRESA y por ESCRITO</a:t>
            </a:r>
            <a:r>
              <a:rPr lang="es-ES" b="1" dirty="0" smtClean="0">
                <a:solidFill>
                  <a:schemeClr val="accent4">
                    <a:lumMod val="75000"/>
                  </a:schemeClr>
                </a:solidFill>
              </a:rPr>
              <a:t>, consintiendo algún tratamiento o ninguno o sólo para el internamiento.</a:t>
            </a:r>
          </a:p>
          <a:p>
            <a:pPr algn="just"/>
            <a:endParaRPr lang="es-ES" b="1" dirty="0" smtClean="0">
              <a:solidFill>
                <a:schemeClr val="accent4">
                  <a:lumMod val="75000"/>
                </a:schemeClr>
              </a:solidFill>
            </a:endParaRPr>
          </a:p>
          <a:p>
            <a:pPr algn="just"/>
            <a:endParaRPr lang="es-ES" b="1" dirty="0" smtClean="0">
              <a:solidFill>
                <a:schemeClr val="accent4">
                  <a:lumMod val="75000"/>
                </a:schemeClr>
              </a:solidFill>
            </a:endParaRPr>
          </a:p>
          <a:p>
            <a:pPr algn="just"/>
            <a:r>
              <a:rPr lang="es-ES" b="1" dirty="0" smtClean="0">
                <a:solidFill>
                  <a:schemeClr val="accent6">
                    <a:lumMod val="75000"/>
                  </a:schemeClr>
                </a:solidFill>
              </a:rPr>
              <a:t>Puede pasar a ser INVOLUNTARIO</a:t>
            </a:r>
            <a:r>
              <a:rPr lang="es-ES" b="1" dirty="0" smtClean="0">
                <a:solidFill>
                  <a:schemeClr val="accent4">
                    <a:lumMod val="75000"/>
                  </a:schemeClr>
                </a:solidFill>
              </a:rPr>
              <a:t>, si la situación del paciente lo requiere.</a:t>
            </a:r>
            <a:endParaRPr lang="es-ES" b="1" dirty="0">
              <a:solidFill>
                <a:schemeClr val="accent4">
                  <a:lumMod val="75000"/>
                </a:schemeClr>
              </a:solidFill>
            </a:endParaRPr>
          </a:p>
        </p:txBody>
      </p:sp>
    </p:spTree>
    <p:extLst>
      <p:ext uri="{BB962C8B-B14F-4D97-AF65-F5344CB8AC3E}">
        <p14:creationId xmlns:p14="http://schemas.microsoft.com/office/powerpoint/2010/main" val="20537867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48680"/>
            <a:ext cx="8064896" cy="661824"/>
          </a:xfrm>
        </p:spPr>
        <p:txBody>
          <a:bodyPr>
            <a:normAutofit fontScale="90000"/>
          </a:bodyPr>
          <a:lstStyle/>
          <a:p>
            <a:r>
              <a:rPr lang="es-ES" u="sng" dirty="0" smtClean="0">
                <a:solidFill>
                  <a:schemeClr val="accent4">
                    <a:lumMod val="75000"/>
                  </a:schemeClr>
                </a:solidFill>
              </a:rPr>
              <a:t>INTERNAMIENTO INVOLUNTARIO</a:t>
            </a:r>
            <a:endParaRPr lang="es-ES" u="sng" dirty="0">
              <a:solidFill>
                <a:schemeClr val="accent4">
                  <a:lumMod val="75000"/>
                </a:schemeClr>
              </a:solidFill>
            </a:endParaRPr>
          </a:p>
        </p:txBody>
      </p:sp>
      <p:sp>
        <p:nvSpPr>
          <p:cNvPr id="4" name="3 CuadroTexto"/>
          <p:cNvSpPr txBox="1"/>
          <p:nvPr/>
        </p:nvSpPr>
        <p:spPr>
          <a:xfrm>
            <a:off x="683568" y="1772816"/>
            <a:ext cx="7272808" cy="3046988"/>
          </a:xfrm>
          <a:prstGeom prst="rect">
            <a:avLst/>
          </a:prstGeom>
          <a:noFill/>
        </p:spPr>
        <p:txBody>
          <a:bodyPr wrap="square" rtlCol="0">
            <a:spAutoFit/>
          </a:bodyPr>
          <a:lstStyle/>
          <a:p>
            <a:pPr marL="285750" indent="-285750">
              <a:buFont typeface="Wingdings" pitchFamily="2" charset="2"/>
              <a:buChar char="Ø"/>
            </a:pPr>
            <a:r>
              <a:rPr lang="es-ES" sz="2400" b="1" dirty="0" smtClean="0">
                <a:solidFill>
                  <a:schemeClr val="accent6">
                    <a:lumMod val="75000"/>
                  </a:schemeClr>
                </a:solidFill>
              </a:rPr>
              <a:t>RAZÓN PSIQUIÁTRICA</a:t>
            </a:r>
            <a:r>
              <a:rPr lang="es-ES" sz="2400" b="1" dirty="0" smtClean="0"/>
              <a:t>: </a:t>
            </a:r>
            <a:r>
              <a:rPr lang="es-ES" sz="2400" b="1" dirty="0" smtClean="0">
                <a:solidFill>
                  <a:schemeClr val="accent4">
                    <a:lumMod val="50000"/>
                  </a:schemeClr>
                </a:solidFill>
              </a:rPr>
              <a:t>el paciente no está en condiciones de decidir por sí mismo. </a:t>
            </a:r>
          </a:p>
          <a:p>
            <a:endParaRPr lang="es-ES" sz="2400" b="1" dirty="0" smtClean="0"/>
          </a:p>
          <a:p>
            <a:pPr marL="285750" indent="-285750">
              <a:buFont typeface="Wingdings" pitchFamily="2" charset="2"/>
              <a:buChar char="Ø"/>
            </a:pPr>
            <a:r>
              <a:rPr lang="es-ES" sz="2400" b="1" dirty="0" smtClean="0">
                <a:solidFill>
                  <a:schemeClr val="accent6">
                    <a:lumMod val="75000"/>
                  </a:schemeClr>
                </a:solidFill>
              </a:rPr>
              <a:t>RAZÓN MÉDICA</a:t>
            </a:r>
            <a:r>
              <a:rPr lang="es-ES" sz="2400" b="1" dirty="0" smtClean="0"/>
              <a:t>: </a:t>
            </a:r>
            <a:r>
              <a:rPr lang="es-ES" sz="2400" b="1" dirty="0" smtClean="0">
                <a:solidFill>
                  <a:schemeClr val="accent4">
                    <a:lumMod val="50000"/>
                  </a:schemeClr>
                </a:solidFill>
              </a:rPr>
              <a:t>enfermedades que afecten a la salud pública o estado del paciente que no le permite hacerse cargo de su situación.</a:t>
            </a:r>
            <a:endParaRPr lang="es-ES" sz="2400" b="1" dirty="0">
              <a:solidFill>
                <a:schemeClr val="accent4">
                  <a:lumMod val="50000"/>
                </a:schemeClr>
              </a:solidFill>
            </a:endParaRPr>
          </a:p>
        </p:txBody>
      </p:sp>
    </p:spTree>
    <p:extLst>
      <p:ext uri="{BB962C8B-B14F-4D97-AF65-F5344CB8AC3E}">
        <p14:creationId xmlns:p14="http://schemas.microsoft.com/office/powerpoint/2010/main" val="819583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980728"/>
            <a:ext cx="8064896" cy="661824"/>
          </a:xfrm>
        </p:spPr>
        <p:txBody>
          <a:bodyPr>
            <a:normAutofit fontScale="90000"/>
          </a:bodyPr>
          <a:lstStyle/>
          <a:p>
            <a:pPr algn="ctr"/>
            <a:r>
              <a:rPr lang="es-ES" u="sng" dirty="0" smtClean="0">
                <a:solidFill>
                  <a:schemeClr val="accent4">
                    <a:lumMod val="75000"/>
                  </a:schemeClr>
                </a:solidFill>
              </a:rPr>
              <a:t>INTERNAMIENTO INVOLUNTARIO</a:t>
            </a:r>
            <a:br>
              <a:rPr lang="es-ES" u="sng" dirty="0" smtClean="0">
                <a:solidFill>
                  <a:schemeClr val="accent4">
                    <a:lumMod val="75000"/>
                  </a:schemeClr>
                </a:solidFill>
              </a:rPr>
            </a:br>
            <a:r>
              <a:rPr lang="es-ES" u="sng" dirty="0" smtClean="0">
                <a:solidFill>
                  <a:schemeClr val="accent6">
                    <a:lumMod val="75000"/>
                  </a:schemeClr>
                </a:solidFill>
              </a:rPr>
              <a:t>NO URGENTE</a:t>
            </a:r>
            <a:endParaRPr lang="es-ES" u="sng" dirty="0">
              <a:solidFill>
                <a:schemeClr val="accent6">
                  <a:lumMod val="75000"/>
                </a:schemeClr>
              </a:solidFill>
            </a:endParaRPr>
          </a:p>
        </p:txBody>
      </p:sp>
      <p:sp>
        <p:nvSpPr>
          <p:cNvPr id="5" name="4 CuadroTexto"/>
          <p:cNvSpPr txBox="1"/>
          <p:nvPr/>
        </p:nvSpPr>
        <p:spPr>
          <a:xfrm>
            <a:off x="719064" y="2348880"/>
            <a:ext cx="7488832" cy="2554545"/>
          </a:xfrm>
          <a:prstGeom prst="rect">
            <a:avLst/>
          </a:prstGeom>
          <a:noFill/>
        </p:spPr>
        <p:txBody>
          <a:bodyPr wrap="square" rtlCol="0">
            <a:spAutoFit/>
          </a:bodyPr>
          <a:lstStyle/>
          <a:p>
            <a:pPr marL="285750" indent="-285750">
              <a:buFont typeface="Arial" pitchFamily="34" charset="0"/>
              <a:buChar char="•"/>
            </a:pPr>
            <a:r>
              <a:rPr lang="es-ES" sz="2000" b="1" dirty="0" smtClean="0">
                <a:solidFill>
                  <a:schemeClr val="accent4">
                    <a:lumMod val="75000"/>
                  </a:schemeClr>
                </a:solidFill>
              </a:rPr>
              <a:t>Autorización previa de la </a:t>
            </a:r>
            <a:r>
              <a:rPr lang="es-ES" sz="2000" b="1" dirty="0" smtClean="0">
                <a:solidFill>
                  <a:schemeClr val="accent6">
                    <a:lumMod val="75000"/>
                  </a:schemeClr>
                </a:solidFill>
              </a:rPr>
              <a:t>Autoridad Judicial</a:t>
            </a:r>
            <a:r>
              <a:rPr lang="es-ES" sz="2000" b="1" dirty="0" smtClean="0">
                <a:solidFill>
                  <a:schemeClr val="accent4">
                    <a:lumMod val="75000"/>
                  </a:schemeClr>
                </a:solidFill>
              </a:rPr>
              <a:t>, aún habiendo representante legal.</a:t>
            </a:r>
          </a:p>
          <a:p>
            <a:endParaRPr lang="es-ES" sz="2000" b="1" dirty="0" smtClean="0">
              <a:solidFill>
                <a:schemeClr val="accent4">
                  <a:lumMod val="75000"/>
                </a:schemeClr>
              </a:solidFill>
            </a:endParaRPr>
          </a:p>
          <a:p>
            <a:pPr marL="285750" indent="-285750">
              <a:buFont typeface="Arial" pitchFamily="34" charset="0"/>
              <a:buChar char="•"/>
            </a:pPr>
            <a:r>
              <a:rPr lang="es-ES" sz="2000" b="1" dirty="0" smtClean="0">
                <a:solidFill>
                  <a:schemeClr val="accent4">
                    <a:lumMod val="75000"/>
                  </a:schemeClr>
                </a:solidFill>
              </a:rPr>
              <a:t>Dictamen por facultativo (Médico Forense), asignado por la Autoridad Judicial.</a:t>
            </a:r>
          </a:p>
          <a:p>
            <a:pPr marL="285750" indent="-285750">
              <a:buFont typeface="Arial" pitchFamily="34" charset="0"/>
              <a:buChar char="•"/>
            </a:pPr>
            <a:endParaRPr lang="es-ES" sz="2000" b="1" dirty="0" smtClean="0">
              <a:solidFill>
                <a:schemeClr val="accent4">
                  <a:lumMod val="75000"/>
                </a:schemeClr>
              </a:solidFill>
            </a:endParaRPr>
          </a:p>
          <a:p>
            <a:pPr marL="285750" indent="-285750">
              <a:buFont typeface="Arial" pitchFamily="34" charset="0"/>
              <a:buChar char="•"/>
            </a:pPr>
            <a:r>
              <a:rPr lang="es-ES" sz="2000" b="1" dirty="0" smtClean="0">
                <a:solidFill>
                  <a:schemeClr val="accent4">
                    <a:lumMod val="75000"/>
                  </a:schemeClr>
                </a:solidFill>
              </a:rPr>
              <a:t>Ante negativa del paciente, capacitado, o estar incapacitado para entender.</a:t>
            </a:r>
            <a:endParaRPr lang="es-ES" sz="2000" b="1" dirty="0">
              <a:solidFill>
                <a:schemeClr val="accent4">
                  <a:lumMod val="75000"/>
                </a:schemeClr>
              </a:solidFill>
            </a:endParaRPr>
          </a:p>
        </p:txBody>
      </p:sp>
    </p:spTree>
    <p:extLst>
      <p:ext uri="{BB962C8B-B14F-4D97-AF65-F5344CB8AC3E}">
        <p14:creationId xmlns:p14="http://schemas.microsoft.com/office/powerpoint/2010/main" val="34902364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980728"/>
            <a:ext cx="8064896" cy="661824"/>
          </a:xfrm>
        </p:spPr>
        <p:txBody>
          <a:bodyPr>
            <a:normAutofit fontScale="90000"/>
          </a:bodyPr>
          <a:lstStyle/>
          <a:p>
            <a:pPr algn="ctr"/>
            <a:r>
              <a:rPr lang="es-ES" u="sng" dirty="0" smtClean="0">
                <a:solidFill>
                  <a:schemeClr val="accent4">
                    <a:lumMod val="75000"/>
                  </a:schemeClr>
                </a:solidFill>
              </a:rPr>
              <a:t>INTERNAMIENTO INVOLUNTARIO</a:t>
            </a:r>
            <a:br>
              <a:rPr lang="es-ES" u="sng" dirty="0" smtClean="0">
                <a:solidFill>
                  <a:schemeClr val="accent4">
                    <a:lumMod val="75000"/>
                  </a:schemeClr>
                </a:solidFill>
              </a:rPr>
            </a:br>
            <a:r>
              <a:rPr lang="es-ES" u="sng" dirty="0" smtClean="0">
                <a:solidFill>
                  <a:schemeClr val="accent6">
                    <a:lumMod val="75000"/>
                  </a:schemeClr>
                </a:solidFill>
              </a:rPr>
              <a:t>URGENTE</a:t>
            </a:r>
            <a:endParaRPr lang="es-ES" u="sng" dirty="0">
              <a:solidFill>
                <a:schemeClr val="accent6">
                  <a:lumMod val="75000"/>
                </a:schemeClr>
              </a:solidFill>
            </a:endParaRPr>
          </a:p>
        </p:txBody>
      </p:sp>
      <p:sp>
        <p:nvSpPr>
          <p:cNvPr id="5" name="4 CuadroTexto"/>
          <p:cNvSpPr txBox="1"/>
          <p:nvPr/>
        </p:nvSpPr>
        <p:spPr>
          <a:xfrm>
            <a:off x="899592" y="2060848"/>
            <a:ext cx="7416824" cy="2677656"/>
          </a:xfrm>
          <a:prstGeom prst="rect">
            <a:avLst/>
          </a:prstGeom>
          <a:noFill/>
        </p:spPr>
        <p:txBody>
          <a:bodyPr wrap="square" rtlCol="0">
            <a:spAutoFit/>
          </a:bodyPr>
          <a:lstStyle/>
          <a:p>
            <a:pPr marL="285750" indent="-285750">
              <a:buFont typeface="Arial" pitchFamily="34" charset="0"/>
              <a:buChar char="•"/>
            </a:pPr>
            <a:r>
              <a:rPr lang="es-ES" sz="2400" b="1" dirty="0" smtClean="0">
                <a:solidFill>
                  <a:schemeClr val="accent4">
                    <a:lumMod val="75000"/>
                  </a:schemeClr>
                </a:solidFill>
              </a:rPr>
              <a:t>Existe riesgo para la VIDA del paciente, integridad física o para terceras personas. </a:t>
            </a:r>
          </a:p>
          <a:p>
            <a:endParaRPr lang="es-ES" sz="2400" b="1" dirty="0" smtClean="0">
              <a:solidFill>
                <a:schemeClr val="accent4">
                  <a:lumMod val="75000"/>
                </a:schemeClr>
              </a:solidFill>
            </a:endParaRPr>
          </a:p>
          <a:p>
            <a:pPr marL="285750" indent="-285750">
              <a:buFont typeface="Arial" pitchFamily="34" charset="0"/>
              <a:buChar char="•"/>
            </a:pPr>
            <a:r>
              <a:rPr lang="es-ES" sz="2400" b="1" dirty="0" smtClean="0">
                <a:solidFill>
                  <a:schemeClr val="accent6">
                    <a:lumMod val="75000"/>
                  </a:schemeClr>
                </a:solidFill>
              </a:rPr>
              <a:t>24h </a:t>
            </a:r>
            <a:r>
              <a:rPr lang="es-ES" sz="2400" b="1" dirty="0" smtClean="0">
                <a:solidFill>
                  <a:schemeClr val="accent4">
                    <a:lumMod val="75000"/>
                  </a:schemeClr>
                </a:solidFill>
              </a:rPr>
              <a:t>para comunicarlo al juez.</a:t>
            </a:r>
          </a:p>
          <a:p>
            <a:endParaRPr lang="es-ES" sz="2400" b="1" dirty="0" smtClean="0">
              <a:solidFill>
                <a:schemeClr val="accent4">
                  <a:lumMod val="75000"/>
                </a:schemeClr>
              </a:solidFill>
            </a:endParaRPr>
          </a:p>
          <a:p>
            <a:pPr marL="285750" indent="-285750">
              <a:buFont typeface="Arial" pitchFamily="34" charset="0"/>
              <a:buChar char="•"/>
            </a:pPr>
            <a:r>
              <a:rPr lang="es-ES" sz="2400" b="1" dirty="0" smtClean="0">
                <a:solidFill>
                  <a:schemeClr val="accent6">
                    <a:lumMod val="75000"/>
                  </a:schemeClr>
                </a:solidFill>
              </a:rPr>
              <a:t>72h </a:t>
            </a:r>
            <a:r>
              <a:rPr lang="es-ES" sz="2400" b="1" dirty="0" smtClean="0">
                <a:solidFill>
                  <a:schemeClr val="accent4">
                    <a:lumMod val="75000"/>
                  </a:schemeClr>
                </a:solidFill>
              </a:rPr>
              <a:t>para que el juez lo ratifique. </a:t>
            </a:r>
            <a:endParaRPr lang="es-ES" sz="2400" b="1" dirty="0">
              <a:solidFill>
                <a:schemeClr val="accent4">
                  <a:lumMod val="75000"/>
                </a:schemeClr>
              </a:solidFill>
            </a:endParaRPr>
          </a:p>
        </p:txBody>
      </p:sp>
    </p:spTree>
    <p:extLst>
      <p:ext uri="{BB962C8B-B14F-4D97-AF65-F5344CB8AC3E}">
        <p14:creationId xmlns:p14="http://schemas.microsoft.com/office/powerpoint/2010/main" val="28391734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620687"/>
            <a:ext cx="6984776" cy="1261884"/>
          </a:xfrm>
          <a:prstGeom prst="rect">
            <a:avLst/>
          </a:prstGeom>
          <a:noFill/>
        </p:spPr>
        <p:txBody>
          <a:bodyPr wrap="square" rtlCol="0">
            <a:spAutoFit/>
          </a:bodyPr>
          <a:lstStyle/>
          <a:p>
            <a:pPr algn="ctr"/>
            <a:r>
              <a:rPr lang="es-ES" sz="2400" b="1" dirty="0" smtClean="0">
                <a:solidFill>
                  <a:schemeClr val="accent6">
                    <a:lumMod val="50000"/>
                  </a:schemeClr>
                </a:solidFill>
              </a:rPr>
              <a:t>INMOVILIZACIÓN TERAPÉUTICA DE PACIENTES</a:t>
            </a:r>
          </a:p>
          <a:p>
            <a:pPr algn="ctr"/>
            <a:r>
              <a:rPr lang="es-ES" sz="2800" b="1" dirty="0" smtClean="0">
                <a:solidFill>
                  <a:schemeClr val="accent1"/>
                </a:solidFill>
              </a:rPr>
              <a:t>(CONTENCIÓN MECÁNICA)</a:t>
            </a:r>
            <a:endParaRPr lang="es-ES" sz="2800" b="1" dirty="0">
              <a:solidFill>
                <a:schemeClr val="accent1"/>
              </a:solidFill>
            </a:endParaRPr>
          </a:p>
        </p:txBody>
      </p:sp>
      <p:sp>
        <p:nvSpPr>
          <p:cNvPr id="5" name="4 CuadroTexto"/>
          <p:cNvSpPr txBox="1"/>
          <p:nvPr/>
        </p:nvSpPr>
        <p:spPr>
          <a:xfrm>
            <a:off x="971600" y="2132856"/>
            <a:ext cx="7416824" cy="3416320"/>
          </a:xfrm>
          <a:prstGeom prst="rect">
            <a:avLst/>
          </a:prstGeom>
          <a:noFill/>
        </p:spPr>
        <p:txBody>
          <a:bodyPr wrap="square" rtlCol="0">
            <a:spAutoFit/>
          </a:bodyPr>
          <a:lstStyle/>
          <a:p>
            <a:pPr marL="285750" indent="-285750">
              <a:buFont typeface="Arial" pitchFamily="34" charset="0"/>
              <a:buChar char="•"/>
            </a:pPr>
            <a:r>
              <a:rPr lang="es-ES" sz="2400" dirty="0" smtClean="0"/>
              <a:t>Para garantizar </a:t>
            </a:r>
            <a:r>
              <a:rPr lang="es-ES" sz="2400" b="1" dirty="0" smtClean="0"/>
              <a:t>SEGURIDAD</a:t>
            </a:r>
            <a:r>
              <a:rPr lang="es-ES" sz="2400" dirty="0" smtClean="0"/>
              <a:t> del paciente y entorno.</a:t>
            </a:r>
          </a:p>
          <a:p>
            <a:endParaRPr lang="es-ES" sz="2400" dirty="0" smtClean="0"/>
          </a:p>
          <a:p>
            <a:pPr marL="285750" indent="-285750">
              <a:buFont typeface="Arial" pitchFamily="34" charset="0"/>
              <a:buChar char="•"/>
            </a:pPr>
            <a:r>
              <a:rPr lang="es-ES" sz="2400" dirty="0" smtClean="0"/>
              <a:t>Ante fracaso de otros medios de contención (verbal, distracción, fármacos,…).</a:t>
            </a:r>
          </a:p>
          <a:p>
            <a:endParaRPr lang="es-ES" sz="2400" dirty="0" smtClean="0"/>
          </a:p>
          <a:p>
            <a:pPr marL="285750" indent="-285750">
              <a:buFont typeface="Arial" pitchFamily="34" charset="0"/>
              <a:buChar char="•"/>
            </a:pPr>
            <a:r>
              <a:rPr lang="es-ES" sz="2400" b="1" dirty="0" smtClean="0"/>
              <a:t>INDICACIÓN MÉDICA.</a:t>
            </a:r>
            <a:r>
              <a:rPr lang="es-ES" sz="2400" dirty="0" smtClean="0"/>
              <a:t> Ante su ausencia el enfermero puede iniciarlo y posteriormente comunicarlo al médico.</a:t>
            </a:r>
            <a:endParaRPr lang="es-ES" sz="2400" dirty="0"/>
          </a:p>
        </p:txBody>
      </p:sp>
    </p:spTree>
    <p:extLst>
      <p:ext uri="{BB962C8B-B14F-4D97-AF65-F5344CB8AC3E}">
        <p14:creationId xmlns:p14="http://schemas.microsoft.com/office/powerpoint/2010/main" val="3631586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86" y="908720"/>
            <a:ext cx="7515225"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97" y="2261270"/>
            <a:ext cx="747712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247827" y="2688402"/>
            <a:ext cx="4764333" cy="358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70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1051560"/>
          </a:xfrm>
        </p:spPr>
        <p:txBody>
          <a:bodyPr>
            <a:normAutofit fontScale="90000"/>
          </a:bodyPr>
          <a:lstStyle/>
          <a:p>
            <a:pPr algn="ctr"/>
            <a:r>
              <a:rPr lang="es-ES" dirty="0" smtClean="0"/>
              <a:t>INDICACIONES CONTENCIÓN MECÁNICA</a:t>
            </a:r>
            <a:endParaRPr lang="es-ES" dirty="0"/>
          </a:p>
        </p:txBody>
      </p:sp>
      <p:sp>
        <p:nvSpPr>
          <p:cNvPr id="4" name="3 CuadroTexto"/>
          <p:cNvSpPr txBox="1"/>
          <p:nvPr/>
        </p:nvSpPr>
        <p:spPr>
          <a:xfrm>
            <a:off x="971600" y="1628800"/>
            <a:ext cx="7272808" cy="2862322"/>
          </a:xfrm>
          <a:prstGeom prst="rect">
            <a:avLst/>
          </a:prstGeom>
          <a:noFill/>
        </p:spPr>
        <p:txBody>
          <a:bodyPr wrap="square" rtlCol="0">
            <a:spAutoFit/>
          </a:bodyPr>
          <a:lstStyle/>
          <a:p>
            <a:pPr marL="342900" indent="-342900" algn="just">
              <a:buFont typeface="+mj-lt"/>
              <a:buAutoNum type="arabicPeriod"/>
            </a:pPr>
            <a:r>
              <a:rPr lang="es-ES" b="1" dirty="0" smtClean="0">
                <a:solidFill>
                  <a:schemeClr val="accent1">
                    <a:lumMod val="50000"/>
                  </a:schemeClr>
                </a:solidFill>
              </a:rPr>
              <a:t>Episodios de </a:t>
            </a:r>
            <a:r>
              <a:rPr lang="es-ES" b="1" dirty="0" smtClean="0">
                <a:solidFill>
                  <a:schemeClr val="accent1"/>
                </a:solidFill>
              </a:rPr>
              <a:t>agitación,</a:t>
            </a:r>
            <a:r>
              <a:rPr lang="es-ES" b="1" dirty="0" smtClean="0">
                <a:solidFill>
                  <a:schemeClr val="accent1">
                    <a:lumMod val="50000"/>
                  </a:schemeClr>
                </a:solidFill>
              </a:rPr>
              <a:t> confusión y/o </a:t>
            </a:r>
            <a:r>
              <a:rPr lang="es-ES" b="1" dirty="0" err="1" smtClean="0">
                <a:solidFill>
                  <a:schemeClr val="accent1">
                    <a:lumMod val="50000"/>
                  </a:schemeClr>
                </a:solidFill>
              </a:rPr>
              <a:t>heteroagresividad</a:t>
            </a:r>
            <a:r>
              <a:rPr lang="es-ES" b="1" dirty="0" smtClean="0">
                <a:solidFill>
                  <a:schemeClr val="accent1">
                    <a:lumMod val="50000"/>
                  </a:schemeClr>
                </a:solidFill>
              </a:rPr>
              <a:t> que pongan en peligro la SEGURIDAD.</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Prevención de </a:t>
            </a:r>
            <a:r>
              <a:rPr lang="es-ES" b="1" dirty="0" smtClean="0">
                <a:solidFill>
                  <a:schemeClr val="accent1"/>
                </a:solidFill>
              </a:rPr>
              <a:t>lesiones a otras personas. </a:t>
            </a:r>
          </a:p>
          <a:p>
            <a:pPr marL="342900" indent="-342900" algn="just">
              <a:buFont typeface="+mj-lt"/>
              <a:buAutoNum type="arabicPeriod"/>
            </a:pPr>
            <a:endParaRPr lang="es-ES" b="1" dirty="0" smtClean="0">
              <a:solidFill>
                <a:schemeClr val="accent1"/>
              </a:solidFill>
            </a:endParaRPr>
          </a:p>
          <a:p>
            <a:pPr marL="342900" indent="-342900" algn="just">
              <a:buFont typeface="+mj-lt"/>
              <a:buAutoNum type="arabicPeriod"/>
            </a:pPr>
            <a:r>
              <a:rPr lang="es-ES" b="1" dirty="0" smtClean="0">
                <a:solidFill>
                  <a:schemeClr val="accent1">
                    <a:lumMod val="50000"/>
                  </a:schemeClr>
                </a:solidFill>
              </a:rPr>
              <a:t>Evitar </a:t>
            </a:r>
            <a:r>
              <a:rPr lang="es-ES" b="1" dirty="0" smtClean="0">
                <a:solidFill>
                  <a:schemeClr val="accent1"/>
                </a:solidFill>
              </a:rPr>
              <a:t>daños materiales</a:t>
            </a:r>
            <a:r>
              <a:rPr lang="es-ES" b="1" dirty="0" smtClean="0">
                <a:solidFill>
                  <a:schemeClr val="accent1">
                    <a:lumMod val="50000"/>
                  </a:schemeClr>
                </a:solidFill>
              </a:rPr>
              <a:t>.</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Evitar </a:t>
            </a:r>
            <a:r>
              <a:rPr lang="es-ES" b="1" dirty="0" smtClean="0">
                <a:solidFill>
                  <a:schemeClr val="accent1"/>
                </a:solidFill>
              </a:rPr>
              <a:t>interferencias en el plan terapéutico</a:t>
            </a:r>
            <a:r>
              <a:rPr lang="es-ES" b="1" dirty="0" smtClean="0">
                <a:solidFill>
                  <a:schemeClr val="accent1">
                    <a:lumMod val="50000"/>
                  </a:schemeClr>
                </a:solidFill>
              </a:rPr>
              <a:t> (sondas, vías,…</a:t>
            </a:r>
            <a:endParaRPr lang="es-ES" b="1" dirty="0">
              <a:solidFill>
                <a:schemeClr val="accent1">
                  <a:lumMod val="50000"/>
                </a:schemeClr>
              </a:solidFill>
            </a:endParaRPr>
          </a:p>
        </p:txBody>
      </p:sp>
      <p:sp>
        <p:nvSpPr>
          <p:cNvPr id="5" name="4 CuadroTexto"/>
          <p:cNvSpPr txBox="1"/>
          <p:nvPr/>
        </p:nvSpPr>
        <p:spPr>
          <a:xfrm>
            <a:off x="755576" y="4653136"/>
            <a:ext cx="7848872" cy="1200329"/>
          </a:xfrm>
          <a:prstGeom prst="rect">
            <a:avLst/>
          </a:prstGeom>
          <a:noFill/>
        </p:spPr>
        <p:txBody>
          <a:bodyPr wrap="square" rtlCol="0">
            <a:spAutoFit/>
          </a:bodyPr>
          <a:lstStyle/>
          <a:p>
            <a:r>
              <a:rPr lang="es-ES" b="1" dirty="0" smtClean="0"/>
              <a:t>Dejar constancia en la Historia y en la Hoja de tratamiento (médico y enfermería).</a:t>
            </a:r>
          </a:p>
          <a:p>
            <a:r>
              <a:rPr lang="es-ES" b="1" dirty="0" smtClean="0"/>
              <a:t>Informar a paciente (y si éste da su consentimiento, a la familia).</a:t>
            </a:r>
            <a:endParaRPr lang="es-ES" b="1" dirty="0"/>
          </a:p>
        </p:txBody>
      </p:sp>
    </p:spTree>
    <p:extLst>
      <p:ext uri="{BB962C8B-B14F-4D97-AF65-F5344CB8AC3E}">
        <p14:creationId xmlns:p14="http://schemas.microsoft.com/office/powerpoint/2010/main" val="2158312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97" y="1628800"/>
            <a:ext cx="75438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75656" y="4293096"/>
            <a:ext cx="6624736" cy="358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276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1051560"/>
          </a:xfrm>
        </p:spPr>
        <p:txBody>
          <a:bodyPr>
            <a:normAutofit fontScale="90000"/>
          </a:bodyPr>
          <a:lstStyle/>
          <a:p>
            <a:pPr algn="ctr"/>
            <a:r>
              <a:rPr lang="es-ES" dirty="0" smtClean="0"/>
              <a:t> CONTRAINDICACIONES A LA CONTENCIÓN MECÁNICA</a:t>
            </a:r>
            <a:endParaRPr lang="es-ES" dirty="0"/>
          </a:p>
        </p:txBody>
      </p:sp>
      <p:sp>
        <p:nvSpPr>
          <p:cNvPr id="4" name="3 CuadroTexto"/>
          <p:cNvSpPr txBox="1"/>
          <p:nvPr/>
        </p:nvSpPr>
        <p:spPr>
          <a:xfrm>
            <a:off x="609545" y="1772816"/>
            <a:ext cx="8136904" cy="4093428"/>
          </a:xfrm>
          <a:prstGeom prst="rect">
            <a:avLst/>
          </a:prstGeom>
          <a:noFill/>
        </p:spPr>
        <p:txBody>
          <a:bodyPr wrap="square" rtlCol="0">
            <a:spAutoFit/>
          </a:bodyPr>
          <a:lstStyle/>
          <a:p>
            <a:pPr marL="457200" indent="-457200">
              <a:buFont typeface="+mj-lt"/>
              <a:buAutoNum type="arabicPeriod"/>
            </a:pPr>
            <a:r>
              <a:rPr lang="es-ES" sz="2000" b="1" dirty="0" smtClean="0">
                <a:solidFill>
                  <a:schemeClr val="accent1">
                    <a:lumMod val="50000"/>
                  </a:schemeClr>
                </a:solidFill>
              </a:rPr>
              <a:t>Cuando exista </a:t>
            </a:r>
            <a:r>
              <a:rPr lang="es-ES" sz="2000" b="1" dirty="0" smtClean="0">
                <a:solidFill>
                  <a:schemeClr val="accent1"/>
                </a:solidFill>
              </a:rPr>
              <a:t>alternativa</a:t>
            </a:r>
            <a:r>
              <a:rPr lang="es-ES" sz="2000" b="1" dirty="0" smtClean="0">
                <a:solidFill>
                  <a:schemeClr val="accent1">
                    <a:lumMod val="50000"/>
                  </a:schemeClr>
                </a:solidFill>
              </a:rPr>
              <a:t> de igual eficacia.</a:t>
            </a:r>
          </a:p>
          <a:p>
            <a:pPr marL="457200" indent="-457200">
              <a:buFont typeface="+mj-lt"/>
              <a:buAutoNum type="arabicPeriod"/>
            </a:pPr>
            <a:endParaRPr lang="es-ES" sz="2000" b="1" dirty="0" smtClean="0">
              <a:solidFill>
                <a:schemeClr val="accent1">
                  <a:lumMod val="50000"/>
                </a:schemeClr>
              </a:solidFill>
            </a:endParaRPr>
          </a:p>
          <a:p>
            <a:pPr marL="457200" indent="-457200">
              <a:buFont typeface="+mj-lt"/>
              <a:buAutoNum type="arabicPeriod"/>
            </a:pPr>
            <a:r>
              <a:rPr lang="es-ES" sz="2000" b="1" dirty="0" smtClean="0">
                <a:solidFill>
                  <a:schemeClr val="accent1">
                    <a:lumMod val="50000"/>
                  </a:schemeClr>
                </a:solidFill>
              </a:rPr>
              <a:t>Como medida de </a:t>
            </a:r>
            <a:r>
              <a:rPr lang="es-ES" sz="2000" b="1" dirty="0" smtClean="0">
                <a:solidFill>
                  <a:schemeClr val="accent1"/>
                </a:solidFill>
              </a:rPr>
              <a:t>castigo</a:t>
            </a:r>
            <a:r>
              <a:rPr lang="es-ES" sz="2000" b="1" dirty="0" smtClean="0">
                <a:solidFill>
                  <a:schemeClr val="accent1">
                    <a:lumMod val="50000"/>
                  </a:schemeClr>
                </a:solidFill>
              </a:rPr>
              <a:t> o control.</a:t>
            </a:r>
          </a:p>
          <a:p>
            <a:pPr marL="457200" indent="-457200">
              <a:buFont typeface="+mj-lt"/>
              <a:buAutoNum type="arabicPeriod"/>
            </a:pPr>
            <a:endParaRPr lang="es-ES" sz="2000" b="1" dirty="0" smtClean="0">
              <a:solidFill>
                <a:schemeClr val="accent1">
                  <a:lumMod val="50000"/>
                </a:schemeClr>
              </a:solidFill>
            </a:endParaRPr>
          </a:p>
          <a:p>
            <a:pPr marL="457200" indent="-457200">
              <a:buFont typeface="+mj-lt"/>
              <a:buAutoNum type="arabicPeriod"/>
            </a:pPr>
            <a:r>
              <a:rPr lang="es-ES" sz="2000" b="1" dirty="0" smtClean="0">
                <a:solidFill>
                  <a:schemeClr val="accent1">
                    <a:lumMod val="50000"/>
                  </a:schemeClr>
                </a:solidFill>
              </a:rPr>
              <a:t>Respuesta a una conducta molesta o </a:t>
            </a:r>
            <a:r>
              <a:rPr lang="es-ES" sz="2000" b="1" dirty="0" smtClean="0">
                <a:solidFill>
                  <a:schemeClr val="accent1"/>
                </a:solidFill>
              </a:rPr>
              <a:t>antipatía</a:t>
            </a:r>
            <a:r>
              <a:rPr lang="es-ES" sz="2000" b="1" dirty="0" smtClean="0">
                <a:solidFill>
                  <a:schemeClr val="accent1">
                    <a:lumMod val="50000"/>
                  </a:schemeClr>
                </a:solidFill>
              </a:rPr>
              <a:t> hacia el paciente.</a:t>
            </a:r>
          </a:p>
          <a:p>
            <a:pPr marL="457200" indent="-457200">
              <a:buFont typeface="+mj-lt"/>
              <a:buAutoNum type="arabicPeriod"/>
            </a:pPr>
            <a:endParaRPr lang="es-ES" sz="2000" b="1" dirty="0" smtClean="0">
              <a:solidFill>
                <a:schemeClr val="accent1">
                  <a:lumMod val="50000"/>
                </a:schemeClr>
              </a:solidFill>
            </a:endParaRPr>
          </a:p>
          <a:p>
            <a:pPr marL="457200" indent="-457200">
              <a:buFont typeface="+mj-lt"/>
              <a:buAutoNum type="arabicPeriod"/>
            </a:pPr>
            <a:r>
              <a:rPr lang="es-ES" sz="2000" b="1" dirty="0" smtClean="0">
                <a:solidFill>
                  <a:schemeClr val="accent1">
                    <a:lumMod val="50000"/>
                  </a:schemeClr>
                </a:solidFill>
              </a:rPr>
              <a:t>Por </a:t>
            </a:r>
            <a:r>
              <a:rPr lang="es-ES" sz="2000" b="1" dirty="0" smtClean="0">
                <a:solidFill>
                  <a:schemeClr val="accent1"/>
                </a:solidFill>
              </a:rPr>
              <a:t>comodidad del equipo</a:t>
            </a:r>
            <a:r>
              <a:rPr lang="es-ES" sz="2000" b="1" dirty="0" smtClean="0">
                <a:solidFill>
                  <a:schemeClr val="accent1">
                    <a:lumMod val="50000"/>
                  </a:schemeClr>
                </a:solidFill>
              </a:rPr>
              <a:t>.</a:t>
            </a:r>
          </a:p>
          <a:p>
            <a:pPr marL="457200" indent="-457200">
              <a:buFont typeface="+mj-lt"/>
              <a:buAutoNum type="arabicPeriod"/>
            </a:pPr>
            <a:endParaRPr lang="es-ES" sz="2000" b="1" dirty="0" smtClean="0">
              <a:solidFill>
                <a:schemeClr val="accent1">
                  <a:lumMod val="50000"/>
                </a:schemeClr>
              </a:solidFill>
            </a:endParaRPr>
          </a:p>
          <a:p>
            <a:pPr marL="457200" indent="-457200">
              <a:buFont typeface="+mj-lt"/>
              <a:buAutoNum type="arabicPeriod"/>
            </a:pPr>
            <a:r>
              <a:rPr lang="es-ES" sz="2000" b="1" dirty="0" smtClean="0">
                <a:solidFill>
                  <a:schemeClr val="accent1">
                    <a:lumMod val="50000"/>
                  </a:schemeClr>
                </a:solidFill>
              </a:rPr>
              <a:t>Como respuesta al </a:t>
            </a:r>
            <a:r>
              <a:rPr lang="es-ES" sz="2000" b="1" dirty="0" smtClean="0">
                <a:solidFill>
                  <a:schemeClr val="accent1"/>
                </a:solidFill>
              </a:rPr>
              <a:t>rechazo del tratamiento</a:t>
            </a:r>
            <a:r>
              <a:rPr lang="es-ES" sz="2000" b="1" dirty="0" smtClean="0">
                <a:solidFill>
                  <a:schemeClr val="accent1">
                    <a:lumMod val="50000"/>
                  </a:schemeClr>
                </a:solidFill>
              </a:rPr>
              <a:t>.</a:t>
            </a:r>
          </a:p>
          <a:p>
            <a:pPr marL="457200" indent="-457200">
              <a:buFont typeface="+mj-lt"/>
              <a:buAutoNum type="arabicPeriod"/>
            </a:pPr>
            <a:endParaRPr lang="es-ES" sz="2000" b="1" dirty="0" smtClean="0">
              <a:solidFill>
                <a:schemeClr val="accent1">
                  <a:lumMod val="50000"/>
                </a:schemeClr>
              </a:solidFill>
            </a:endParaRPr>
          </a:p>
          <a:p>
            <a:pPr marL="457200" indent="-457200">
              <a:buFont typeface="+mj-lt"/>
              <a:buAutoNum type="arabicPeriod"/>
            </a:pPr>
            <a:r>
              <a:rPr lang="es-ES" sz="2000" b="1" dirty="0" smtClean="0">
                <a:solidFill>
                  <a:schemeClr val="accent1">
                    <a:lumMod val="50000"/>
                  </a:schemeClr>
                </a:solidFill>
              </a:rPr>
              <a:t>Ante encefalopatía o cuadro </a:t>
            </a:r>
            <a:r>
              <a:rPr lang="es-ES" sz="2000" b="1" dirty="0" err="1" smtClean="0">
                <a:solidFill>
                  <a:schemeClr val="accent1">
                    <a:lumMod val="50000"/>
                  </a:schemeClr>
                </a:solidFill>
              </a:rPr>
              <a:t>confusional</a:t>
            </a:r>
            <a:r>
              <a:rPr lang="es-ES" sz="2000" b="1" dirty="0" smtClean="0">
                <a:solidFill>
                  <a:schemeClr val="accent1">
                    <a:lumMod val="50000"/>
                  </a:schemeClr>
                </a:solidFill>
              </a:rPr>
              <a:t> que pueda empeorar con la </a:t>
            </a:r>
            <a:r>
              <a:rPr lang="es-ES" sz="2000" b="1" dirty="0" err="1" smtClean="0">
                <a:solidFill>
                  <a:schemeClr val="accent1">
                    <a:lumMod val="50000"/>
                  </a:schemeClr>
                </a:solidFill>
              </a:rPr>
              <a:t>deprivación</a:t>
            </a:r>
            <a:r>
              <a:rPr lang="es-ES" sz="2000" b="1" dirty="0" smtClean="0">
                <a:solidFill>
                  <a:schemeClr val="accent1">
                    <a:lumMod val="50000"/>
                  </a:schemeClr>
                </a:solidFill>
              </a:rPr>
              <a:t> sensorial. </a:t>
            </a:r>
            <a:endParaRPr lang="es-ES" sz="2000" b="1" dirty="0">
              <a:solidFill>
                <a:schemeClr val="accent1">
                  <a:lumMod val="50000"/>
                </a:schemeClr>
              </a:solidFill>
            </a:endParaRPr>
          </a:p>
        </p:txBody>
      </p:sp>
    </p:spTree>
    <p:extLst>
      <p:ext uri="{BB962C8B-B14F-4D97-AF65-F5344CB8AC3E}">
        <p14:creationId xmlns:p14="http://schemas.microsoft.com/office/powerpoint/2010/main" val="4717313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133475"/>
            <a:ext cx="77152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619671" y="4472435"/>
            <a:ext cx="6809953" cy="10447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3957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46" y="548680"/>
            <a:ext cx="83947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755576" y="1578967"/>
            <a:ext cx="5904656" cy="523220"/>
          </a:xfrm>
          <a:prstGeom prst="rect">
            <a:avLst/>
          </a:prstGeom>
          <a:noFill/>
        </p:spPr>
        <p:txBody>
          <a:bodyPr wrap="square" rtlCol="0">
            <a:spAutoFit/>
          </a:bodyPr>
          <a:lstStyle/>
          <a:p>
            <a:r>
              <a:rPr lang="es-ES" sz="2800" b="1" dirty="0" smtClean="0">
                <a:solidFill>
                  <a:schemeClr val="accent1">
                    <a:lumMod val="50000"/>
                  </a:schemeClr>
                </a:solidFill>
              </a:rPr>
              <a:t>QUIÉN DEBE INFORMAR:</a:t>
            </a:r>
            <a:endParaRPr lang="es-ES" sz="2800" b="1" dirty="0">
              <a:solidFill>
                <a:schemeClr val="accent1">
                  <a:lumMod val="50000"/>
                </a:schemeClr>
              </a:solidFill>
            </a:endParaRPr>
          </a:p>
        </p:txBody>
      </p:sp>
      <p:sp>
        <p:nvSpPr>
          <p:cNvPr id="7" name="6 CuadroTexto"/>
          <p:cNvSpPr txBox="1"/>
          <p:nvPr/>
        </p:nvSpPr>
        <p:spPr>
          <a:xfrm>
            <a:off x="827584" y="2636912"/>
            <a:ext cx="7416824" cy="2308324"/>
          </a:xfrm>
          <a:prstGeom prst="rect">
            <a:avLst/>
          </a:prstGeom>
          <a:noFill/>
        </p:spPr>
        <p:txBody>
          <a:bodyPr wrap="square" rtlCol="0">
            <a:spAutoFit/>
          </a:bodyPr>
          <a:lstStyle/>
          <a:p>
            <a:pPr marL="285750" indent="-285750">
              <a:buFont typeface="Wingdings" pitchFamily="2" charset="2"/>
              <a:buChar char="Ø"/>
            </a:pPr>
            <a:r>
              <a:rPr lang="es-ES" sz="2400" b="1" dirty="0" smtClean="0"/>
              <a:t>El médico responsable del paciente.</a:t>
            </a:r>
          </a:p>
          <a:p>
            <a:endParaRPr lang="es-ES" sz="2400" b="1" dirty="0" smtClean="0"/>
          </a:p>
          <a:p>
            <a:pPr marL="285750" indent="-285750">
              <a:buFont typeface="Wingdings" pitchFamily="2" charset="2"/>
              <a:buChar char="Ø"/>
            </a:pPr>
            <a:r>
              <a:rPr lang="es-ES" sz="2400" b="1" dirty="0" smtClean="0"/>
              <a:t>Todos los profesionales que atiendan al paciente durante el proceso asistencial o le apliquen una técnica o un procedimiento concreto.</a:t>
            </a:r>
          </a:p>
        </p:txBody>
      </p:sp>
    </p:spTree>
    <p:extLst>
      <p:ext uri="{BB962C8B-B14F-4D97-AF65-F5344CB8AC3E}">
        <p14:creationId xmlns:p14="http://schemas.microsoft.com/office/powerpoint/2010/main" val="29229923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912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357" y="1294898"/>
            <a:ext cx="6696744" cy="2998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264766" y="2496794"/>
            <a:ext cx="4764333" cy="358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19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28588"/>
            <a:ext cx="876300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2203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7200800"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64766" y="2496794"/>
            <a:ext cx="4764333" cy="358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2847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984776"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203208"/>
            <a:ext cx="6984776"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03648" y="3789040"/>
            <a:ext cx="6624736"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923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250"/>
            <a:ext cx="7416824" cy="5905500"/>
          </a:xfrm>
          <a:prstGeom prst="rect">
            <a:avLst/>
          </a:prstGeom>
          <a:noFill/>
          <a:ln>
            <a:noFill/>
          </a:ln>
        </p:spPr>
      </p:pic>
    </p:spTree>
    <p:extLst>
      <p:ext uri="{BB962C8B-B14F-4D97-AF65-F5344CB8AC3E}">
        <p14:creationId xmlns:p14="http://schemas.microsoft.com/office/powerpoint/2010/main" val="29886512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764704"/>
            <a:ext cx="7128792" cy="830997"/>
          </a:xfrm>
          <a:prstGeom prst="rect">
            <a:avLst/>
          </a:prstGeom>
          <a:noFill/>
        </p:spPr>
        <p:txBody>
          <a:bodyPr wrap="square" rtlCol="0">
            <a:spAutoFit/>
          </a:bodyPr>
          <a:lstStyle/>
          <a:p>
            <a:pPr algn="ctr"/>
            <a:r>
              <a:rPr lang="es-ES" sz="2400" b="1" u="sng" dirty="0" smtClean="0">
                <a:solidFill>
                  <a:schemeClr val="accent1">
                    <a:lumMod val="50000"/>
                  </a:schemeClr>
                </a:solidFill>
              </a:rPr>
              <a:t>TRASLADO DE LA URGENCIA EN SALUD MENTAL</a:t>
            </a:r>
            <a:endParaRPr lang="es-ES" sz="2400" b="1" u="sng" dirty="0">
              <a:solidFill>
                <a:schemeClr val="accent1">
                  <a:lumMod val="50000"/>
                </a:schemeClr>
              </a:solidFill>
            </a:endParaRPr>
          </a:p>
        </p:txBody>
      </p:sp>
      <p:sp>
        <p:nvSpPr>
          <p:cNvPr id="5" name="4 CuadroTexto"/>
          <p:cNvSpPr txBox="1"/>
          <p:nvPr/>
        </p:nvSpPr>
        <p:spPr>
          <a:xfrm>
            <a:off x="827584" y="1916832"/>
            <a:ext cx="7632848" cy="3477875"/>
          </a:xfrm>
          <a:prstGeom prst="rect">
            <a:avLst/>
          </a:prstGeom>
          <a:noFill/>
        </p:spPr>
        <p:txBody>
          <a:bodyPr wrap="square" rtlCol="0">
            <a:spAutoFit/>
          </a:bodyPr>
          <a:lstStyle/>
          <a:p>
            <a:pPr marL="285750" indent="-285750">
              <a:buFont typeface="Wingdings" pitchFamily="2" charset="2"/>
              <a:buChar char="Ø"/>
            </a:pPr>
            <a:r>
              <a:rPr lang="es-ES" sz="2000" b="1" dirty="0" smtClean="0">
                <a:solidFill>
                  <a:schemeClr val="accent1"/>
                </a:solidFill>
              </a:rPr>
              <a:t>Urgencia Vital: </a:t>
            </a:r>
            <a:r>
              <a:rPr lang="es-ES" sz="2000" b="1" dirty="0" smtClean="0">
                <a:solidFill>
                  <a:schemeClr val="accent1">
                    <a:lumMod val="50000"/>
                  </a:schemeClr>
                </a:solidFill>
              </a:rPr>
              <a:t>U.M.E.</a:t>
            </a:r>
          </a:p>
          <a:p>
            <a:endParaRPr lang="es-ES" sz="2000" b="1" dirty="0" smtClean="0">
              <a:solidFill>
                <a:schemeClr val="accent1">
                  <a:lumMod val="50000"/>
                </a:schemeClr>
              </a:solidFill>
            </a:endParaRPr>
          </a:p>
          <a:p>
            <a:pPr marL="285750" indent="-285750">
              <a:buFont typeface="Wingdings" pitchFamily="2" charset="2"/>
              <a:buChar char="Ø"/>
            </a:pPr>
            <a:r>
              <a:rPr lang="es-ES" sz="2000" b="1" dirty="0" smtClean="0">
                <a:solidFill>
                  <a:schemeClr val="accent1"/>
                </a:solidFill>
              </a:rPr>
              <a:t>COLABORADOR sin riesgo agitación</a:t>
            </a:r>
            <a:r>
              <a:rPr lang="es-ES" sz="2000" b="1" dirty="0" smtClean="0">
                <a:solidFill>
                  <a:schemeClr val="accent1">
                    <a:lumMod val="50000"/>
                  </a:schemeClr>
                </a:solidFill>
              </a:rPr>
              <a:t>: transporte familiar o convencional si acompañante. En SVB si no hay acompañante.</a:t>
            </a:r>
          </a:p>
          <a:p>
            <a:endParaRPr lang="es-ES" sz="2000" b="1" dirty="0" smtClean="0">
              <a:solidFill>
                <a:schemeClr val="accent1">
                  <a:lumMod val="50000"/>
                </a:schemeClr>
              </a:solidFill>
            </a:endParaRPr>
          </a:p>
          <a:p>
            <a:pPr marL="285750" indent="-285750">
              <a:buFont typeface="Wingdings" pitchFamily="2" charset="2"/>
              <a:buChar char="Ø"/>
            </a:pPr>
            <a:r>
              <a:rPr lang="es-ES" sz="2000" b="1" dirty="0" smtClean="0">
                <a:solidFill>
                  <a:schemeClr val="accent1"/>
                </a:solidFill>
              </a:rPr>
              <a:t>COLABORADOR pero con riesgo agitación</a:t>
            </a:r>
            <a:r>
              <a:rPr lang="es-ES" sz="2000" b="1" dirty="0" smtClean="0">
                <a:solidFill>
                  <a:schemeClr val="accent1">
                    <a:lumMod val="50000"/>
                  </a:schemeClr>
                </a:solidFill>
              </a:rPr>
              <a:t>: SVB + FCSE.</a:t>
            </a:r>
          </a:p>
          <a:p>
            <a:endParaRPr lang="es-ES" sz="2000" b="1" dirty="0" smtClean="0">
              <a:solidFill>
                <a:schemeClr val="accent1">
                  <a:lumMod val="50000"/>
                </a:schemeClr>
              </a:solidFill>
            </a:endParaRPr>
          </a:p>
          <a:p>
            <a:pPr marL="285750" indent="-285750">
              <a:buFont typeface="Wingdings" pitchFamily="2" charset="2"/>
              <a:buChar char="Ø"/>
            </a:pPr>
            <a:r>
              <a:rPr lang="es-ES" sz="2000" b="1" dirty="0" smtClean="0">
                <a:solidFill>
                  <a:schemeClr val="accent1"/>
                </a:solidFill>
              </a:rPr>
              <a:t>NO COLABORADOR </a:t>
            </a:r>
            <a:r>
              <a:rPr lang="es-ES" sz="2000" b="1" dirty="0" smtClean="0">
                <a:solidFill>
                  <a:schemeClr val="accent1">
                    <a:lumMod val="50000"/>
                  </a:schemeClr>
                </a:solidFill>
              </a:rPr>
              <a:t>con/sin agitación (TRASLADO INVOLUNTARIO): E.A.P. + FCSE + SVB.</a:t>
            </a:r>
            <a:endParaRPr lang="es-ES" sz="2000" b="1" dirty="0">
              <a:solidFill>
                <a:schemeClr val="accent1">
                  <a:lumMod val="50000"/>
                </a:schemeClr>
              </a:solidFill>
            </a:endParaRPr>
          </a:p>
        </p:txBody>
      </p:sp>
    </p:spTree>
    <p:extLst>
      <p:ext uri="{BB962C8B-B14F-4D97-AF65-F5344CB8AC3E}">
        <p14:creationId xmlns:p14="http://schemas.microsoft.com/office/powerpoint/2010/main" val="3433945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661824"/>
          </a:xfrm>
        </p:spPr>
        <p:txBody>
          <a:bodyPr/>
          <a:lstStyle/>
          <a:p>
            <a:pPr algn="ctr"/>
            <a:r>
              <a:rPr lang="es-ES" u="sng" dirty="0" smtClean="0"/>
              <a:t>MIR en URGENCIAS</a:t>
            </a:r>
            <a:endParaRPr lang="es-ES" u="sng" dirty="0"/>
          </a:p>
        </p:txBody>
      </p:sp>
      <p:sp>
        <p:nvSpPr>
          <p:cNvPr id="4" name="3 CuadroTexto"/>
          <p:cNvSpPr txBox="1"/>
          <p:nvPr/>
        </p:nvSpPr>
        <p:spPr>
          <a:xfrm>
            <a:off x="827584" y="1844824"/>
            <a:ext cx="6840760" cy="3046988"/>
          </a:xfrm>
          <a:prstGeom prst="rect">
            <a:avLst/>
          </a:prstGeom>
          <a:noFill/>
        </p:spPr>
        <p:txBody>
          <a:bodyPr wrap="square" rtlCol="0">
            <a:spAutoFit/>
          </a:bodyPr>
          <a:lstStyle/>
          <a:p>
            <a:r>
              <a:rPr lang="es-ES" sz="2400" b="1" dirty="0" smtClean="0">
                <a:solidFill>
                  <a:schemeClr val="accent1"/>
                </a:solidFill>
              </a:rPr>
              <a:t>ADJUNTO</a:t>
            </a:r>
            <a:r>
              <a:rPr lang="es-ES" sz="2400" b="1" dirty="0" smtClean="0">
                <a:solidFill>
                  <a:schemeClr val="accent2">
                    <a:lumMod val="50000"/>
                  </a:schemeClr>
                </a:solidFill>
              </a:rPr>
              <a:t>: supervisor, consultor, asesor y regulador.</a:t>
            </a:r>
          </a:p>
          <a:p>
            <a:endParaRPr lang="es-ES" sz="2400" b="1" dirty="0" smtClean="0">
              <a:solidFill>
                <a:schemeClr val="accent2">
                  <a:lumMod val="50000"/>
                </a:schemeClr>
              </a:solidFill>
            </a:endParaRPr>
          </a:p>
          <a:p>
            <a:r>
              <a:rPr lang="es-ES" sz="2400" b="1" dirty="0" smtClean="0">
                <a:solidFill>
                  <a:schemeClr val="accent2">
                    <a:lumMod val="50000"/>
                  </a:schemeClr>
                </a:solidFill>
              </a:rPr>
              <a:t>Visará por escrito las altas, los ingresos y demás documentos de los MIR de 1er año.</a:t>
            </a:r>
          </a:p>
          <a:p>
            <a:r>
              <a:rPr lang="es-ES" sz="2400" b="1" dirty="0" smtClean="0">
                <a:solidFill>
                  <a:schemeClr val="accent2">
                    <a:lumMod val="50000"/>
                  </a:schemeClr>
                </a:solidFill>
              </a:rPr>
              <a:t>Decidirá el grado de supervisión y delegación de los Residentes Mayores.</a:t>
            </a:r>
            <a:endParaRPr lang="es-ES" sz="2400" b="1" dirty="0">
              <a:solidFill>
                <a:schemeClr val="accent2">
                  <a:lumMod val="50000"/>
                </a:schemeClr>
              </a:solidFill>
            </a:endParaRPr>
          </a:p>
        </p:txBody>
      </p:sp>
    </p:spTree>
    <p:extLst>
      <p:ext uri="{BB962C8B-B14F-4D97-AF65-F5344CB8AC3E}">
        <p14:creationId xmlns:p14="http://schemas.microsoft.com/office/powerpoint/2010/main" val="24385568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1051560"/>
          </a:xfrm>
        </p:spPr>
        <p:txBody>
          <a:bodyPr>
            <a:normAutofit fontScale="90000"/>
          </a:bodyPr>
          <a:lstStyle/>
          <a:p>
            <a:pPr algn="ctr"/>
            <a:r>
              <a:rPr lang="es-ES" dirty="0" smtClean="0">
                <a:solidFill>
                  <a:schemeClr val="accent1">
                    <a:lumMod val="50000"/>
                  </a:schemeClr>
                </a:solidFill>
              </a:rPr>
              <a:t>Niveles de responsabilidad de los residentes</a:t>
            </a:r>
            <a:endParaRPr lang="es-ES" dirty="0">
              <a:solidFill>
                <a:schemeClr val="accent1">
                  <a:lumMod val="50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2"/>
            <a:ext cx="7560840" cy="389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22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8183880" cy="1051560"/>
          </a:xfrm>
        </p:spPr>
        <p:txBody>
          <a:bodyPr>
            <a:normAutofit fontScale="90000"/>
          </a:bodyPr>
          <a:lstStyle/>
          <a:p>
            <a:pPr algn="ctr"/>
            <a:r>
              <a:rPr lang="es-ES" dirty="0" smtClean="0">
                <a:solidFill>
                  <a:schemeClr val="accent1">
                    <a:lumMod val="50000"/>
                  </a:schemeClr>
                </a:solidFill>
              </a:rPr>
              <a:t>Principios sobre derechos y responsabilidades de los MIR</a:t>
            </a:r>
            <a:endParaRPr lang="es-ES" dirty="0">
              <a:solidFill>
                <a:schemeClr val="accent1">
                  <a:lumMod val="50000"/>
                </a:schemeClr>
              </a:solidFill>
            </a:endParaRPr>
          </a:p>
        </p:txBody>
      </p:sp>
      <p:sp>
        <p:nvSpPr>
          <p:cNvPr id="4" name="3 CuadroTexto"/>
          <p:cNvSpPr txBox="1"/>
          <p:nvPr/>
        </p:nvSpPr>
        <p:spPr>
          <a:xfrm>
            <a:off x="827584" y="1988840"/>
            <a:ext cx="7128792" cy="3693319"/>
          </a:xfrm>
          <a:prstGeom prst="rect">
            <a:avLst/>
          </a:prstGeom>
          <a:noFill/>
        </p:spPr>
        <p:txBody>
          <a:bodyPr wrap="square" rtlCol="0">
            <a:spAutoFit/>
          </a:bodyPr>
          <a:lstStyle/>
          <a:p>
            <a:pPr marL="342900" indent="-342900">
              <a:buFont typeface="+mj-lt"/>
              <a:buAutoNum type="arabicPeriod"/>
            </a:pPr>
            <a:r>
              <a:rPr lang="es-ES" b="1" dirty="0" smtClean="0">
                <a:solidFill>
                  <a:schemeClr val="accent6">
                    <a:lumMod val="50000"/>
                  </a:schemeClr>
                </a:solidFill>
              </a:rPr>
              <a:t>Actividad docente y laboral.</a:t>
            </a:r>
          </a:p>
          <a:p>
            <a:pPr marL="342900" indent="-342900">
              <a:buFont typeface="+mj-lt"/>
              <a:buAutoNum type="arabicPeriod"/>
            </a:pPr>
            <a:endParaRPr lang="es-ES" b="1" dirty="0" smtClean="0">
              <a:solidFill>
                <a:schemeClr val="accent6">
                  <a:lumMod val="50000"/>
                </a:schemeClr>
              </a:solidFill>
            </a:endParaRPr>
          </a:p>
          <a:p>
            <a:pPr marL="342900" indent="-342900">
              <a:buFont typeface="+mj-lt"/>
              <a:buAutoNum type="arabicPeriod"/>
            </a:pPr>
            <a:r>
              <a:rPr lang="es-ES" b="1" dirty="0" smtClean="0">
                <a:solidFill>
                  <a:schemeClr val="accent6">
                    <a:lumMod val="50000"/>
                  </a:schemeClr>
                </a:solidFill>
              </a:rPr>
              <a:t>Conocer y desarrollar su programa de formación.</a:t>
            </a:r>
          </a:p>
          <a:p>
            <a:pPr marL="342900" indent="-342900">
              <a:buFont typeface="+mj-lt"/>
              <a:buAutoNum type="arabicPeriod"/>
            </a:pPr>
            <a:endParaRPr lang="es-ES" b="1" dirty="0" smtClean="0">
              <a:solidFill>
                <a:schemeClr val="accent6">
                  <a:lumMod val="50000"/>
                </a:schemeClr>
              </a:solidFill>
            </a:endParaRPr>
          </a:p>
          <a:p>
            <a:pPr marL="342900" indent="-342900">
              <a:buFont typeface="+mj-lt"/>
              <a:buAutoNum type="arabicPeriod"/>
            </a:pPr>
            <a:r>
              <a:rPr lang="es-ES" b="1" dirty="0" smtClean="0">
                <a:solidFill>
                  <a:schemeClr val="accent6">
                    <a:lumMod val="50000"/>
                  </a:schemeClr>
                </a:solidFill>
              </a:rPr>
              <a:t>Posibilidad de acudir a congresos, cursos, conferencias.</a:t>
            </a:r>
          </a:p>
          <a:p>
            <a:pPr marL="342900" indent="-342900">
              <a:buFont typeface="+mj-lt"/>
              <a:buAutoNum type="arabicPeriod"/>
            </a:pPr>
            <a:endParaRPr lang="es-ES" b="1" dirty="0" smtClean="0">
              <a:solidFill>
                <a:schemeClr val="accent6">
                  <a:lumMod val="50000"/>
                </a:schemeClr>
              </a:solidFill>
            </a:endParaRPr>
          </a:p>
          <a:p>
            <a:pPr marL="342900" indent="-342900">
              <a:buFont typeface="+mj-lt"/>
              <a:buAutoNum type="arabicPeriod"/>
            </a:pPr>
            <a:r>
              <a:rPr lang="es-ES" b="1" dirty="0" smtClean="0">
                <a:solidFill>
                  <a:schemeClr val="accent6">
                    <a:lumMod val="50000"/>
                  </a:schemeClr>
                </a:solidFill>
              </a:rPr>
              <a:t>Gozar de beneficios de la Seguridad Social.</a:t>
            </a:r>
          </a:p>
          <a:p>
            <a:pPr marL="342900" indent="-342900">
              <a:buFont typeface="+mj-lt"/>
              <a:buAutoNum type="arabicPeriod"/>
            </a:pPr>
            <a:endParaRPr lang="es-ES" b="1" dirty="0" smtClean="0">
              <a:solidFill>
                <a:schemeClr val="accent6">
                  <a:lumMod val="50000"/>
                </a:schemeClr>
              </a:solidFill>
            </a:endParaRPr>
          </a:p>
          <a:p>
            <a:pPr marL="342900" indent="-342900">
              <a:buFont typeface="+mj-lt"/>
              <a:buAutoNum type="arabicPeriod"/>
            </a:pPr>
            <a:r>
              <a:rPr lang="es-ES" b="1" dirty="0" smtClean="0">
                <a:solidFill>
                  <a:schemeClr val="accent6">
                    <a:lumMod val="50000"/>
                  </a:schemeClr>
                </a:solidFill>
              </a:rPr>
              <a:t>Ser evaluado y evaluar la función docente.</a:t>
            </a:r>
          </a:p>
          <a:p>
            <a:pPr marL="342900" indent="-342900">
              <a:buFont typeface="+mj-lt"/>
              <a:buAutoNum type="arabicPeriod"/>
            </a:pPr>
            <a:endParaRPr lang="es-ES" b="1" dirty="0" smtClean="0">
              <a:solidFill>
                <a:schemeClr val="accent6">
                  <a:lumMod val="50000"/>
                </a:schemeClr>
              </a:solidFill>
            </a:endParaRPr>
          </a:p>
          <a:p>
            <a:pPr marL="342900" indent="-342900">
              <a:buFont typeface="+mj-lt"/>
              <a:buAutoNum type="arabicPeriod"/>
            </a:pPr>
            <a:r>
              <a:rPr lang="es-ES" b="1" dirty="0" smtClean="0">
                <a:solidFill>
                  <a:schemeClr val="accent6">
                    <a:lumMod val="50000"/>
                  </a:schemeClr>
                </a:solidFill>
              </a:rPr>
              <a:t>Desarrollar labores asistenciales que le sean encomendadas. </a:t>
            </a:r>
            <a:endParaRPr lang="es-ES" b="1" dirty="0">
              <a:solidFill>
                <a:schemeClr val="accent6">
                  <a:lumMod val="50000"/>
                </a:schemeClr>
              </a:solidFill>
            </a:endParaRPr>
          </a:p>
        </p:txBody>
      </p:sp>
    </p:spTree>
    <p:extLst>
      <p:ext uri="{BB962C8B-B14F-4D97-AF65-F5344CB8AC3E}">
        <p14:creationId xmlns:p14="http://schemas.microsoft.com/office/powerpoint/2010/main" val="2303060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340768"/>
            <a:ext cx="8562975"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43608" y="5085184"/>
            <a:ext cx="2880320" cy="43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823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276225"/>
            <a:ext cx="7524750"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31639" y="980728"/>
            <a:ext cx="7002735"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90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733832"/>
          </a:xfrm>
        </p:spPr>
        <p:txBody>
          <a:bodyPr/>
          <a:lstStyle/>
          <a:p>
            <a:pPr algn="ctr"/>
            <a:r>
              <a:rPr lang="es-ES" dirty="0" smtClean="0"/>
              <a:t>FUNCIONES R1</a:t>
            </a:r>
            <a:endParaRPr lang="es-ES" dirty="0"/>
          </a:p>
        </p:txBody>
      </p:sp>
      <p:sp>
        <p:nvSpPr>
          <p:cNvPr id="4" name="3 CuadroTexto"/>
          <p:cNvSpPr txBox="1"/>
          <p:nvPr/>
        </p:nvSpPr>
        <p:spPr>
          <a:xfrm>
            <a:off x="683568" y="1772816"/>
            <a:ext cx="7632848" cy="4247317"/>
          </a:xfrm>
          <a:prstGeom prst="rect">
            <a:avLst/>
          </a:prstGeom>
          <a:noFill/>
        </p:spPr>
        <p:txBody>
          <a:bodyPr wrap="square" rtlCol="0">
            <a:spAutoFit/>
          </a:bodyPr>
          <a:lstStyle/>
          <a:p>
            <a:pPr marL="342900" indent="-342900">
              <a:buFont typeface="+mj-lt"/>
              <a:buAutoNum type="arabicPeriod"/>
            </a:pPr>
            <a:r>
              <a:rPr lang="es-ES" b="1" dirty="0" smtClean="0">
                <a:solidFill>
                  <a:schemeClr val="accent1">
                    <a:lumMod val="50000"/>
                  </a:schemeClr>
                </a:solidFill>
              </a:rPr>
              <a:t>Elaborar Hª Clínica y explorar al paciente. </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err="1" smtClean="0">
                <a:solidFill>
                  <a:schemeClr val="accent1">
                    <a:lumMod val="50000"/>
                  </a:schemeClr>
                </a:solidFill>
              </a:rPr>
              <a:t>Dx</a:t>
            </a:r>
            <a:r>
              <a:rPr lang="es-ES" b="1" dirty="0" smtClean="0">
                <a:solidFill>
                  <a:schemeClr val="accent1">
                    <a:lumMod val="50000"/>
                  </a:schemeClr>
                </a:solidFill>
              </a:rPr>
              <a:t> de presunción y hacer diagnóstico diferencial. </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smtClean="0">
                <a:solidFill>
                  <a:schemeClr val="accent1">
                    <a:lumMod val="50000"/>
                  </a:schemeClr>
                </a:solidFill>
              </a:rPr>
              <a:t>NO PC ni indicar TRATAMIENTO.</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smtClean="0">
                <a:solidFill>
                  <a:schemeClr val="accent1">
                    <a:lumMod val="50000"/>
                  </a:schemeClr>
                </a:solidFill>
              </a:rPr>
              <a:t>INFORMAR a paciente y familiar.</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smtClean="0">
                <a:solidFill>
                  <a:schemeClr val="accent1">
                    <a:lumMod val="50000"/>
                  </a:schemeClr>
                </a:solidFill>
              </a:rPr>
              <a:t>Rellenará protocolos, CI, parte lesiones,…(asesorado por adjunto).</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smtClean="0">
                <a:solidFill>
                  <a:schemeClr val="accent1">
                    <a:lumMod val="50000"/>
                  </a:schemeClr>
                </a:solidFill>
              </a:rPr>
              <a:t>Realizar técnicas y habilidades básicas (ECG, RX, analítica, paracentesis…).</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smtClean="0">
                <a:solidFill>
                  <a:schemeClr val="accent1">
                    <a:lumMod val="50000"/>
                  </a:schemeClr>
                </a:solidFill>
              </a:rPr>
              <a:t>Realizar relevo.</a:t>
            </a:r>
            <a:endParaRPr lang="es-ES" b="1" dirty="0">
              <a:solidFill>
                <a:schemeClr val="accent1">
                  <a:lumMod val="50000"/>
                </a:schemeClr>
              </a:solidFill>
            </a:endParaRPr>
          </a:p>
        </p:txBody>
      </p:sp>
    </p:spTree>
    <p:extLst>
      <p:ext uri="{BB962C8B-B14F-4D97-AF65-F5344CB8AC3E}">
        <p14:creationId xmlns:p14="http://schemas.microsoft.com/office/powerpoint/2010/main" val="25963759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20688"/>
            <a:ext cx="8183880" cy="805840"/>
          </a:xfrm>
        </p:spPr>
        <p:txBody>
          <a:bodyPr/>
          <a:lstStyle/>
          <a:p>
            <a:pPr algn="ctr"/>
            <a:r>
              <a:rPr lang="es-ES" dirty="0" smtClean="0"/>
              <a:t>FUNCIONES R2</a:t>
            </a:r>
            <a:endParaRPr lang="es-ES" dirty="0"/>
          </a:p>
        </p:txBody>
      </p:sp>
      <p:sp>
        <p:nvSpPr>
          <p:cNvPr id="4" name="3 CuadroTexto"/>
          <p:cNvSpPr txBox="1"/>
          <p:nvPr/>
        </p:nvSpPr>
        <p:spPr>
          <a:xfrm>
            <a:off x="827584" y="1772816"/>
            <a:ext cx="7848872" cy="3693319"/>
          </a:xfrm>
          <a:prstGeom prst="rect">
            <a:avLst/>
          </a:prstGeom>
          <a:noFill/>
        </p:spPr>
        <p:txBody>
          <a:bodyPr wrap="square" rtlCol="0">
            <a:spAutoFit/>
          </a:bodyPr>
          <a:lstStyle/>
          <a:p>
            <a:pPr marL="342900" indent="-342900" algn="just">
              <a:buFont typeface="+mj-lt"/>
              <a:buAutoNum type="arabicPeriod"/>
            </a:pPr>
            <a:r>
              <a:rPr lang="es-ES" b="1" dirty="0" smtClean="0">
                <a:solidFill>
                  <a:schemeClr val="accent1">
                    <a:lumMod val="50000"/>
                  </a:schemeClr>
                </a:solidFill>
              </a:rPr>
              <a:t>Hª Clínica y </a:t>
            </a:r>
            <a:r>
              <a:rPr lang="es-ES" b="1" dirty="0" err="1" smtClean="0">
                <a:solidFill>
                  <a:schemeClr val="accent1">
                    <a:lumMod val="50000"/>
                  </a:schemeClr>
                </a:solidFill>
              </a:rPr>
              <a:t>esploración</a:t>
            </a:r>
            <a:r>
              <a:rPr lang="es-ES" b="1" dirty="0" smtClean="0">
                <a:solidFill>
                  <a:schemeClr val="accent1">
                    <a:lumMod val="50000"/>
                  </a:schemeClr>
                </a:solidFill>
              </a:rPr>
              <a:t>.</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DX presunción, diagnóstico diferencial, </a:t>
            </a:r>
            <a:r>
              <a:rPr lang="es-ES" b="1" dirty="0" err="1" smtClean="0">
                <a:solidFill>
                  <a:schemeClr val="accent1">
                    <a:lumMod val="50000"/>
                  </a:schemeClr>
                </a:solidFill>
              </a:rPr>
              <a:t>diagnósito</a:t>
            </a:r>
            <a:r>
              <a:rPr lang="es-ES" b="1" dirty="0" smtClean="0">
                <a:solidFill>
                  <a:schemeClr val="accent1">
                    <a:lumMod val="50000"/>
                  </a:schemeClr>
                </a:solidFill>
              </a:rPr>
              <a:t> final, destino y tratamiento. (Discusión con adjunto).</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Solicitar e interpretar PC. </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Informar a paciente y familiar.</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Rellenar protocolos, partes lesiones y resto de documentos. </a:t>
            </a:r>
          </a:p>
          <a:p>
            <a:pPr marL="342900" indent="-342900" algn="just">
              <a:buFont typeface="+mj-lt"/>
              <a:buAutoNum type="arabicPeriod"/>
            </a:pPr>
            <a:endParaRPr lang="es-ES" b="1" dirty="0" smtClean="0">
              <a:solidFill>
                <a:schemeClr val="accent1">
                  <a:lumMod val="50000"/>
                </a:schemeClr>
              </a:solidFill>
            </a:endParaRPr>
          </a:p>
          <a:p>
            <a:pPr marL="342900" indent="-342900" algn="just">
              <a:buFont typeface="+mj-lt"/>
              <a:buAutoNum type="arabicPeriod"/>
            </a:pPr>
            <a:r>
              <a:rPr lang="es-ES" b="1" dirty="0" smtClean="0">
                <a:solidFill>
                  <a:schemeClr val="accent1">
                    <a:lumMod val="50000"/>
                  </a:schemeClr>
                </a:solidFill>
              </a:rPr>
              <a:t>Relevo.</a:t>
            </a:r>
            <a:endParaRPr lang="es-ES" b="1" dirty="0">
              <a:solidFill>
                <a:schemeClr val="accent1">
                  <a:lumMod val="50000"/>
                </a:schemeClr>
              </a:solidFill>
            </a:endParaRPr>
          </a:p>
        </p:txBody>
      </p:sp>
    </p:spTree>
    <p:extLst>
      <p:ext uri="{BB962C8B-B14F-4D97-AF65-F5344CB8AC3E}">
        <p14:creationId xmlns:p14="http://schemas.microsoft.com/office/powerpoint/2010/main" val="16459204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183880" cy="733832"/>
          </a:xfrm>
        </p:spPr>
        <p:txBody>
          <a:bodyPr/>
          <a:lstStyle/>
          <a:p>
            <a:pPr algn="ctr"/>
            <a:r>
              <a:rPr lang="es-ES" dirty="0" smtClean="0"/>
              <a:t>FUNCIONES R3-R5.</a:t>
            </a:r>
            <a:endParaRPr lang="es-ES" dirty="0"/>
          </a:p>
        </p:txBody>
      </p:sp>
      <p:sp>
        <p:nvSpPr>
          <p:cNvPr id="4" name="3 CuadroTexto"/>
          <p:cNvSpPr txBox="1"/>
          <p:nvPr/>
        </p:nvSpPr>
        <p:spPr>
          <a:xfrm>
            <a:off x="971600" y="2060848"/>
            <a:ext cx="7056784" cy="2031325"/>
          </a:xfrm>
          <a:prstGeom prst="rect">
            <a:avLst/>
          </a:prstGeom>
          <a:noFill/>
        </p:spPr>
        <p:txBody>
          <a:bodyPr wrap="square" rtlCol="0">
            <a:spAutoFit/>
          </a:bodyPr>
          <a:lstStyle/>
          <a:p>
            <a:pPr marL="342900" indent="-342900">
              <a:buFont typeface="+mj-lt"/>
              <a:buAutoNum type="arabicPeriod"/>
            </a:pPr>
            <a:r>
              <a:rPr lang="es-ES" b="1" dirty="0" smtClean="0">
                <a:solidFill>
                  <a:schemeClr val="accent1">
                    <a:lumMod val="50000"/>
                  </a:schemeClr>
                </a:solidFill>
              </a:rPr>
              <a:t>Asistir en funciones de reanimación y situación crítica, bajo supervisión de adjunto.</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smtClean="0">
                <a:solidFill>
                  <a:schemeClr val="accent1">
                    <a:lumMod val="50000"/>
                  </a:schemeClr>
                </a:solidFill>
              </a:rPr>
              <a:t>Orientar y asesorar a R1 y R2.</a:t>
            </a:r>
          </a:p>
          <a:p>
            <a:pPr marL="342900" indent="-342900">
              <a:buFont typeface="+mj-lt"/>
              <a:buAutoNum type="arabicPeriod"/>
            </a:pPr>
            <a:endParaRPr lang="es-ES" b="1" dirty="0" smtClean="0">
              <a:solidFill>
                <a:schemeClr val="accent1">
                  <a:lumMod val="50000"/>
                </a:schemeClr>
              </a:solidFill>
            </a:endParaRPr>
          </a:p>
          <a:p>
            <a:pPr marL="342900" indent="-342900">
              <a:buFont typeface="+mj-lt"/>
              <a:buAutoNum type="arabicPeriod"/>
            </a:pPr>
            <a:r>
              <a:rPr lang="es-ES" b="1" dirty="0" err="1" smtClean="0">
                <a:solidFill>
                  <a:schemeClr val="accent1">
                    <a:lumMod val="50000"/>
                  </a:schemeClr>
                </a:solidFill>
              </a:rPr>
              <a:t>Triaje</a:t>
            </a:r>
            <a:r>
              <a:rPr lang="es-ES" b="1" dirty="0" smtClean="0">
                <a:solidFill>
                  <a:schemeClr val="accent1">
                    <a:lumMod val="50000"/>
                  </a:schemeClr>
                </a:solidFill>
              </a:rPr>
              <a:t>.</a:t>
            </a:r>
          </a:p>
          <a:p>
            <a:pPr marL="342900" indent="-342900">
              <a:buFont typeface="+mj-lt"/>
              <a:buAutoNum type="arabicPeriod"/>
            </a:pPr>
            <a:endParaRPr lang="es-ES" dirty="0"/>
          </a:p>
        </p:txBody>
      </p:sp>
    </p:spTree>
    <p:extLst>
      <p:ext uri="{BB962C8B-B14F-4D97-AF65-F5344CB8AC3E}">
        <p14:creationId xmlns:p14="http://schemas.microsoft.com/office/powerpoint/2010/main" val="31254193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33450"/>
            <a:ext cx="76200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31638" y="4149080"/>
            <a:ext cx="7002735"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1834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5608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0534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595313"/>
            <a:ext cx="782002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331637" y="2276872"/>
            <a:ext cx="7002735" cy="15841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4610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861048"/>
            <a:ext cx="8641080" cy="1051560"/>
          </a:xfrm>
        </p:spPr>
        <p:txBody>
          <a:bodyPr>
            <a:normAutofit fontScale="90000"/>
          </a:bodyPr>
          <a:lstStyle/>
          <a:p>
            <a:r>
              <a:rPr lang="es-ES" dirty="0" smtClean="0">
                <a:solidFill>
                  <a:schemeClr val="accent1"/>
                </a:solidFill>
              </a:rPr>
              <a:t>VIOLENCIA DE GÉNERO</a:t>
            </a:r>
            <a:r>
              <a:rPr lang="es-ES" dirty="0" smtClean="0">
                <a:solidFill>
                  <a:schemeClr val="accent1">
                    <a:lumMod val="50000"/>
                  </a:schemeClr>
                </a:solidFill>
              </a:rPr>
              <a:t>: </a:t>
            </a:r>
            <a:r>
              <a:rPr lang="es-ES" dirty="0">
                <a:solidFill>
                  <a:schemeClr val="accent1">
                    <a:lumMod val="50000"/>
                  </a:schemeClr>
                </a:solidFill>
              </a:rPr>
              <a:t>acto sexista, debe existir relación sentimental.</a:t>
            </a:r>
            <a:br>
              <a:rPr lang="es-ES" dirty="0">
                <a:solidFill>
                  <a:schemeClr val="accent1">
                    <a:lumMod val="50000"/>
                  </a:schemeClr>
                </a:solidFill>
              </a:rPr>
            </a:br>
            <a:r>
              <a:rPr lang="es-ES" dirty="0" smtClean="0">
                <a:solidFill>
                  <a:schemeClr val="accent1">
                    <a:lumMod val="50000"/>
                  </a:schemeClr>
                </a:solidFill>
              </a:rPr>
              <a:t/>
            </a:r>
            <a:br>
              <a:rPr lang="es-ES" dirty="0" smtClean="0">
                <a:solidFill>
                  <a:schemeClr val="accent1">
                    <a:lumMod val="50000"/>
                  </a:schemeClr>
                </a:solidFill>
              </a:rPr>
            </a:br>
            <a:r>
              <a:rPr lang="es-ES" dirty="0" smtClean="0">
                <a:solidFill>
                  <a:schemeClr val="accent1"/>
                </a:solidFill>
              </a:rPr>
              <a:t>VIOLENCIA FAMILIAR </a:t>
            </a:r>
            <a:r>
              <a:rPr lang="es-ES" dirty="0" smtClean="0">
                <a:solidFill>
                  <a:schemeClr val="accent1">
                    <a:lumMod val="50000"/>
                  </a:schemeClr>
                </a:solidFill>
              </a:rPr>
              <a:t/>
            </a:r>
            <a:br>
              <a:rPr lang="es-ES" dirty="0" smtClean="0">
                <a:solidFill>
                  <a:schemeClr val="accent1">
                    <a:lumMod val="50000"/>
                  </a:schemeClr>
                </a:solidFill>
              </a:rPr>
            </a:br>
            <a:r>
              <a:rPr lang="es-ES" dirty="0" smtClean="0">
                <a:solidFill>
                  <a:schemeClr val="accent1">
                    <a:lumMod val="50000"/>
                  </a:schemeClr>
                </a:solidFill>
              </a:rPr>
              <a:t/>
            </a:r>
            <a:br>
              <a:rPr lang="es-ES" dirty="0" smtClean="0">
                <a:solidFill>
                  <a:schemeClr val="accent1">
                    <a:lumMod val="50000"/>
                  </a:schemeClr>
                </a:solidFill>
              </a:rPr>
            </a:br>
            <a:r>
              <a:rPr lang="es-ES" dirty="0" smtClean="0">
                <a:solidFill>
                  <a:schemeClr val="accent1"/>
                </a:solidFill>
              </a:rPr>
              <a:t>AGRESIÓN/ACOSO/ABUSO SEXUAL</a:t>
            </a:r>
            <a:r>
              <a:rPr lang="es-ES" dirty="0" smtClean="0">
                <a:solidFill>
                  <a:schemeClr val="accent1">
                    <a:lumMod val="50000"/>
                  </a:schemeClr>
                </a:solidFill>
              </a:rPr>
              <a:t>: necesaria la denuncia.</a:t>
            </a:r>
            <a:endParaRPr lang="es-ES" dirty="0">
              <a:solidFill>
                <a:schemeClr val="accent1">
                  <a:lumMod val="50000"/>
                </a:schemeClr>
              </a:solidFill>
            </a:endParaRPr>
          </a:p>
        </p:txBody>
      </p:sp>
    </p:spTree>
    <p:extLst>
      <p:ext uri="{BB962C8B-B14F-4D97-AF65-F5344CB8AC3E}">
        <p14:creationId xmlns:p14="http://schemas.microsoft.com/office/powerpoint/2010/main" val="16294043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064896" cy="1051560"/>
          </a:xfrm>
        </p:spPr>
        <p:txBody>
          <a:bodyPr>
            <a:normAutofit fontScale="90000"/>
          </a:bodyPr>
          <a:lstStyle/>
          <a:p>
            <a:pPr algn="ctr"/>
            <a:r>
              <a:rPr lang="es-ES" dirty="0" smtClean="0">
                <a:solidFill>
                  <a:schemeClr val="accent4">
                    <a:lumMod val="75000"/>
                  </a:schemeClr>
                </a:solidFill>
              </a:rPr>
              <a:t>EXPRESIÓN ANTICIPADA DE VOLUNTADES</a:t>
            </a:r>
            <a:endParaRPr lang="es-ES" dirty="0">
              <a:solidFill>
                <a:schemeClr val="accent4">
                  <a:lumMod val="75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756084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1115616" y="3212976"/>
            <a:ext cx="6984776"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1475656" y="4869160"/>
            <a:ext cx="6696744"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043608" y="5301208"/>
            <a:ext cx="3312368" cy="0"/>
          </a:xfrm>
          <a:prstGeom prst="line">
            <a:avLst/>
          </a:prstGeom>
          <a:ln w="539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185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86" y="817612"/>
            <a:ext cx="7848872"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9632" y="2780928"/>
            <a:ext cx="705678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86" y="4437112"/>
            <a:ext cx="7846302"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46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733832"/>
          </a:xfrm>
        </p:spPr>
        <p:txBody>
          <a:bodyPr/>
          <a:lstStyle/>
          <a:p>
            <a:pPr algn="ctr"/>
            <a:r>
              <a:rPr lang="es-ES" dirty="0" smtClean="0">
                <a:solidFill>
                  <a:schemeClr val="accent1">
                    <a:lumMod val="50000"/>
                  </a:schemeClr>
                </a:solidFill>
                <a:effectLst/>
              </a:rPr>
              <a:t>FORMA</a:t>
            </a:r>
            <a:endParaRPr lang="es-ES" dirty="0">
              <a:solidFill>
                <a:schemeClr val="accent1">
                  <a:lumMod val="50000"/>
                </a:schemeClr>
              </a:solidFill>
              <a:effectLst/>
            </a:endParaRPr>
          </a:p>
        </p:txBody>
      </p:sp>
      <p:sp>
        <p:nvSpPr>
          <p:cNvPr id="4" name="3 CuadroTexto"/>
          <p:cNvSpPr txBox="1"/>
          <p:nvPr/>
        </p:nvSpPr>
        <p:spPr>
          <a:xfrm>
            <a:off x="755576" y="1556792"/>
            <a:ext cx="7272808" cy="3970318"/>
          </a:xfrm>
          <a:prstGeom prst="rect">
            <a:avLst/>
          </a:prstGeom>
          <a:noFill/>
        </p:spPr>
        <p:txBody>
          <a:bodyPr wrap="square" rtlCol="0">
            <a:spAutoFit/>
          </a:bodyPr>
          <a:lstStyle/>
          <a:p>
            <a:r>
              <a:rPr lang="es-ES" sz="2800" b="1" dirty="0" smtClean="0">
                <a:solidFill>
                  <a:schemeClr val="accent1"/>
                </a:solidFill>
              </a:rPr>
              <a:t>VERBAL</a:t>
            </a:r>
            <a:r>
              <a:rPr lang="es-ES" sz="2800" dirty="0" smtClean="0"/>
              <a:t>, dejando constancia en la Historia.</a:t>
            </a:r>
          </a:p>
          <a:p>
            <a:endParaRPr lang="es-ES" sz="2800" dirty="0" smtClean="0"/>
          </a:p>
          <a:p>
            <a:r>
              <a:rPr lang="es-ES" sz="2800" b="1" dirty="0" smtClean="0">
                <a:solidFill>
                  <a:schemeClr val="accent1"/>
                </a:solidFill>
              </a:rPr>
              <a:t>ESCRITA</a:t>
            </a:r>
            <a:r>
              <a:rPr lang="es-ES" sz="2800" dirty="0" smtClean="0">
                <a:solidFill>
                  <a:schemeClr val="accent1"/>
                </a:solidFill>
              </a:rPr>
              <a:t> </a:t>
            </a:r>
            <a:r>
              <a:rPr lang="es-ES" sz="2800" dirty="0" smtClean="0"/>
              <a:t>cuando:</a:t>
            </a:r>
          </a:p>
          <a:p>
            <a:pPr marL="742950" lvl="1" indent="-285750">
              <a:buFontTx/>
              <a:buChar char="-"/>
            </a:pPr>
            <a:r>
              <a:rPr lang="es-ES" sz="2800" dirty="0" smtClean="0"/>
              <a:t>Intervención quirúrgica.</a:t>
            </a:r>
          </a:p>
          <a:p>
            <a:pPr marL="742950" lvl="1" indent="-285750">
              <a:buFontTx/>
              <a:buChar char="-"/>
            </a:pPr>
            <a:r>
              <a:rPr lang="es-ES" sz="2800" dirty="0" smtClean="0"/>
              <a:t>Procedimientos diagnósticos y terapéuticos invasivo.</a:t>
            </a:r>
          </a:p>
          <a:p>
            <a:pPr marL="742950" lvl="1" indent="-285750">
              <a:buFontTx/>
              <a:buChar char="-"/>
            </a:pPr>
            <a:r>
              <a:rPr lang="es-ES" sz="2800" dirty="0" smtClean="0"/>
              <a:t>Procedimientos que impliquen riesgos e inconvenientes.</a:t>
            </a:r>
            <a:endParaRPr lang="es-ES" sz="2800" dirty="0"/>
          </a:p>
        </p:txBody>
      </p:sp>
    </p:spTree>
    <p:extLst>
      <p:ext uri="{BB962C8B-B14F-4D97-AF65-F5344CB8AC3E}">
        <p14:creationId xmlns:p14="http://schemas.microsoft.com/office/powerpoint/2010/main" val="3924064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539552" y="1484784"/>
            <a:ext cx="8208912" cy="4801314"/>
          </a:xfrm>
          <a:prstGeom prst="rect">
            <a:avLst/>
          </a:prstGeom>
          <a:noFill/>
        </p:spPr>
        <p:txBody>
          <a:bodyPr wrap="square" rtlCol="0">
            <a:spAutoFit/>
          </a:bodyPr>
          <a:lstStyle/>
          <a:p>
            <a:r>
              <a:rPr lang="es-ES" sz="2400" b="1" dirty="0" smtClean="0">
                <a:solidFill>
                  <a:schemeClr val="accent4">
                    <a:lumMod val="75000"/>
                  </a:schemeClr>
                </a:solidFill>
              </a:rPr>
              <a:t>POR </a:t>
            </a:r>
            <a:r>
              <a:rPr lang="es-ES" sz="2400" b="1" dirty="0" smtClean="0">
                <a:solidFill>
                  <a:schemeClr val="accent6">
                    <a:lumMod val="75000"/>
                  </a:schemeClr>
                </a:solidFill>
              </a:rPr>
              <a:t>ESCRITO, ANTE NOTARIO.</a:t>
            </a:r>
          </a:p>
          <a:p>
            <a:endParaRPr lang="es-ES" sz="2400" b="1" dirty="0" smtClean="0">
              <a:solidFill>
                <a:schemeClr val="accent4">
                  <a:lumMod val="75000"/>
                </a:schemeClr>
              </a:solidFill>
            </a:endParaRPr>
          </a:p>
          <a:p>
            <a:r>
              <a:rPr lang="es-ES" sz="2400" b="1" dirty="0" smtClean="0">
                <a:solidFill>
                  <a:schemeClr val="accent6">
                    <a:lumMod val="75000"/>
                  </a:schemeClr>
                </a:solidFill>
              </a:rPr>
              <a:t>TRES TESTIGOS</a:t>
            </a:r>
            <a:r>
              <a:rPr lang="es-ES" sz="2400" b="1" dirty="0" smtClean="0">
                <a:solidFill>
                  <a:schemeClr val="accent4">
                    <a:lumMod val="75000"/>
                  </a:schemeClr>
                </a:solidFill>
              </a:rPr>
              <a:t>, MAYORES DE EDAD Y PLENA CAPACIDAD DE OBRAR.</a:t>
            </a:r>
          </a:p>
          <a:p>
            <a:endParaRPr lang="es-ES" sz="2400" b="1" dirty="0" smtClean="0">
              <a:solidFill>
                <a:schemeClr val="accent4">
                  <a:lumMod val="75000"/>
                </a:schemeClr>
              </a:solidFill>
            </a:endParaRPr>
          </a:p>
          <a:p>
            <a:r>
              <a:rPr lang="es-ES" sz="2400" b="1" dirty="0" smtClean="0">
                <a:solidFill>
                  <a:schemeClr val="accent4">
                    <a:lumMod val="75000"/>
                  </a:schemeClr>
                </a:solidFill>
              </a:rPr>
              <a:t>MÍNIMO </a:t>
            </a:r>
            <a:r>
              <a:rPr lang="es-ES" sz="2400" b="1" dirty="0" smtClean="0">
                <a:solidFill>
                  <a:schemeClr val="accent6">
                    <a:lumMod val="75000"/>
                  </a:schemeClr>
                </a:solidFill>
              </a:rPr>
              <a:t>2 TESTIGOS SIN RELACIÓN </a:t>
            </a:r>
            <a:r>
              <a:rPr lang="es-ES" sz="2400" b="1" dirty="0" smtClean="0">
                <a:solidFill>
                  <a:schemeClr val="accent4">
                    <a:lumMod val="75000"/>
                  </a:schemeClr>
                </a:solidFill>
              </a:rPr>
              <a:t>DE PARENTESCO HASTA 2º GRADO NI RELACIÓN MATRIMONIAL, DE HECHO O RELACIÓN PATRIMONIAL. </a:t>
            </a:r>
          </a:p>
          <a:p>
            <a:endParaRPr lang="es-ES" sz="2400" b="1" dirty="0">
              <a:solidFill>
                <a:schemeClr val="accent4">
                  <a:lumMod val="75000"/>
                </a:schemeClr>
              </a:solidFill>
            </a:endParaRPr>
          </a:p>
          <a:p>
            <a:r>
              <a:rPr lang="es-ES" sz="2400" b="1" dirty="0" smtClean="0">
                <a:solidFill>
                  <a:schemeClr val="accent4">
                    <a:lumMod val="75000"/>
                  </a:schemeClr>
                </a:solidFill>
              </a:rPr>
              <a:t>INSCRITO en el </a:t>
            </a:r>
            <a:r>
              <a:rPr lang="es-ES" sz="2400" b="1" dirty="0" smtClean="0">
                <a:solidFill>
                  <a:schemeClr val="accent6">
                    <a:lumMod val="75000"/>
                  </a:schemeClr>
                </a:solidFill>
              </a:rPr>
              <a:t>REGISTRO de EAV </a:t>
            </a:r>
            <a:r>
              <a:rPr lang="es-ES" sz="2400" b="1" dirty="0" smtClean="0">
                <a:solidFill>
                  <a:schemeClr val="accent4">
                    <a:lumMod val="75000"/>
                  </a:schemeClr>
                </a:solidFill>
              </a:rPr>
              <a:t>de EXTREMADURA.</a:t>
            </a:r>
          </a:p>
          <a:p>
            <a:endParaRPr lang="es-ES" dirty="0"/>
          </a:p>
        </p:txBody>
      </p:sp>
      <p:sp>
        <p:nvSpPr>
          <p:cNvPr id="7" name="6 CuadroTexto"/>
          <p:cNvSpPr txBox="1"/>
          <p:nvPr/>
        </p:nvSpPr>
        <p:spPr>
          <a:xfrm>
            <a:off x="1261538" y="476672"/>
            <a:ext cx="6120680" cy="646331"/>
          </a:xfrm>
          <a:prstGeom prst="rect">
            <a:avLst/>
          </a:prstGeom>
          <a:noFill/>
        </p:spPr>
        <p:txBody>
          <a:bodyPr wrap="square" rtlCol="0">
            <a:spAutoFit/>
          </a:bodyPr>
          <a:lstStyle/>
          <a:p>
            <a:pPr algn="ctr"/>
            <a:r>
              <a:rPr lang="es-ES" sz="3600" b="1" u="sng" dirty="0" smtClean="0">
                <a:solidFill>
                  <a:schemeClr val="accent4">
                    <a:lumMod val="50000"/>
                  </a:schemeClr>
                </a:solidFill>
              </a:rPr>
              <a:t>FORMALIZACIÓN</a:t>
            </a:r>
            <a:endParaRPr lang="es-ES" sz="3600" b="1" u="sng" dirty="0">
              <a:solidFill>
                <a:schemeClr val="accent4">
                  <a:lumMod val="50000"/>
                </a:schemeClr>
              </a:solidFill>
            </a:endParaRPr>
          </a:p>
        </p:txBody>
      </p:sp>
    </p:spTree>
    <p:extLst>
      <p:ext uri="{BB962C8B-B14F-4D97-AF65-F5344CB8AC3E}">
        <p14:creationId xmlns:p14="http://schemas.microsoft.com/office/powerpoint/2010/main" val="6370434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5474" y="1844824"/>
            <a:ext cx="7848872" cy="3108543"/>
          </a:xfrm>
          <a:prstGeom prst="rect">
            <a:avLst/>
          </a:prstGeom>
          <a:noFill/>
        </p:spPr>
        <p:txBody>
          <a:bodyPr wrap="square" rtlCol="0">
            <a:spAutoFit/>
          </a:bodyPr>
          <a:lstStyle/>
          <a:p>
            <a:pPr marL="285750" indent="-285750">
              <a:buFont typeface="Wingdings" pitchFamily="2" charset="2"/>
              <a:buChar char="Ø"/>
            </a:pPr>
            <a:r>
              <a:rPr lang="es-ES" sz="2800" b="1" dirty="0" smtClean="0">
                <a:solidFill>
                  <a:schemeClr val="accent6">
                    <a:lumMod val="50000"/>
                  </a:schemeClr>
                </a:solidFill>
              </a:rPr>
              <a:t>Podrá ser MODIFICADO, SUSTITUIDO o REVOCADO en cualquier momento por la persona otorgante.</a:t>
            </a:r>
          </a:p>
          <a:p>
            <a:endParaRPr lang="es-ES" sz="2800" b="1" dirty="0" smtClean="0">
              <a:solidFill>
                <a:schemeClr val="accent6">
                  <a:lumMod val="50000"/>
                </a:schemeClr>
              </a:solidFill>
            </a:endParaRPr>
          </a:p>
          <a:p>
            <a:pPr marL="285750" indent="-285750">
              <a:buFont typeface="Wingdings" pitchFamily="2" charset="2"/>
              <a:buChar char="Ø"/>
            </a:pPr>
            <a:r>
              <a:rPr lang="es-ES" sz="2800" b="1" dirty="0" smtClean="0">
                <a:solidFill>
                  <a:schemeClr val="accent6">
                    <a:lumMod val="50000"/>
                  </a:schemeClr>
                </a:solidFill>
              </a:rPr>
              <a:t>Se tendrá en cuenta el último documento otorgado correctamente. </a:t>
            </a:r>
            <a:endParaRPr lang="es-ES" sz="2800" b="1" dirty="0">
              <a:solidFill>
                <a:schemeClr val="accent6">
                  <a:lumMod val="50000"/>
                </a:schemeClr>
              </a:solidFill>
            </a:endParaRPr>
          </a:p>
        </p:txBody>
      </p:sp>
      <p:sp>
        <p:nvSpPr>
          <p:cNvPr id="5" name="4 CuadroTexto"/>
          <p:cNvSpPr txBox="1"/>
          <p:nvPr/>
        </p:nvSpPr>
        <p:spPr>
          <a:xfrm>
            <a:off x="2555776" y="764704"/>
            <a:ext cx="3456384" cy="646331"/>
          </a:xfrm>
          <a:prstGeom prst="rect">
            <a:avLst/>
          </a:prstGeom>
          <a:noFill/>
        </p:spPr>
        <p:txBody>
          <a:bodyPr wrap="square" rtlCol="0">
            <a:spAutoFit/>
          </a:bodyPr>
          <a:lstStyle/>
          <a:p>
            <a:pPr algn="ctr"/>
            <a:r>
              <a:rPr lang="es-ES" sz="3600" b="1" u="sng" dirty="0" smtClean="0">
                <a:solidFill>
                  <a:schemeClr val="accent4">
                    <a:lumMod val="50000"/>
                  </a:schemeClr>
                </a:solidFill>
              </a:rPr>
              <a:t>D.V.A.</a:t>
            </a:r>
            <a:endParaRPr lang="es-ES" sz="3600" b="1" u="sng" dirty="0">
              <a:solidFill>
                <a:schemeClr val="accent4">
                  <a:lumMod val="50000"/>
                </a:schemeClr>
              </a:solidFill>
            </a:endParaRPr>
          </a:p>
        </p:txBody>
      </p:sp>
    </p:spTree>
    <p:extLst>
      <p:ext uri="{BB962C8B-B14F-4D97-AF65-F5344CB8AC3E}">
        <p14:creationId xmlns:p14="http://schemas.microsoft.com/office/powerpoint/2010/main" val="22870401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07704" y="764703"/>
            <a:ext cx="5616624" cy="646331"/>
          </a:xfrm>
          <a:prstGeom prst="rect">
            <a:avLst/>
          </a:prstGeom>
          <a:noFill/>
        </p:spPr>
        <p:txBody>
          <a:bodyPr wrap="square" rtlCol="0">
            <a:spAutoFit/>
          </a:bodyPr>
          <a:lstStyle/>
          <a:p>
            <a:pPr algn="ctr"/>
            <a:r>
              <a:rPr lang="es-ES" sz="3600" b="1" u="sng" dirty="0" smtClean="0">
                <a:solidFill>
                  <a:schemeClr val="accent4">
                    <a:lumMod val="50000"/>
                  </a:schemeClr>
                </a:solidFill>
              </a:rPr>
              <a:t>EFICACIA D.V.A.</a:t>
            </a:r>
            <a:endParaRPr lang="es-ES" sz="3600" b="1" u="sng" dirty="0">
              <a:solidFill>
                <a:schemeClr val="accent4">
                  <a:lumMod val="50000"/>
                </a:schemeClr>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7344816" cy="2036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p:cNvCxnSpPr/>
          <p:nvPr/>
        </p:nvCxnSpPr>
        <p:spPr>
          <a:xfrm>
            <a:off x="6372200" y="2934853"/>
            <a:ext cx="165618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079612" y="3501008"/>
            <a:ext cx="666074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49751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22" y="548680"/>
            <a:ext cx="7667625"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04745" y="4581128"/>
            <a:ext cx="6839663"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8227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96753"/>
            <a:ext cx="7344816" cy="399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recto"/>
          <p:cNvCxnSpPr/>
          <p:nvPr/>
        </p:nvCxnSpPr>
        <p:spPr>
          <a:xfrm>
            <a:off x="899592" y="1772816"/>
            <a:ext cx="324036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899592" y="3789040"/>
            <a:ext cx="5904656"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72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37936641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28014950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14168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271588"/>
            <a:ext cx="85439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043608" y="5085184"/>
            <a:ext cx="2880320" cy="43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8023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443</TotalTime>
  <Words>1802</Words>
  <Application>Microsoft Office PowerPoint</Application>
  <PresentationFormat>Presentación en pantalla (4:3)</PresentationFormat>
  <Paragraphs>294</Paragraphs>
  <Slides>87</Slides>
  <Notes>0</Notes>
  <HiddenSlides>0</HiddenSlides>
  <MMClips>0</MMClips>
  <ScaleCrop>false</ScaleCrop>
  <HeadingPairs>
    <vt:vector size="4" baseType="variant">
      <vt:variant>
        <vt:lpstr>Tema</vt:lpstr>
      </vt:variant>
      <vt:variant>
        <vt:i4>1</vt:i4>
      </vt:variant>
      <vt:variant>
        <vt:lpstr>Títulos de diapositiva</vt:lpstr>
      </vt:variant>
      <vt:variant>
        <vt:i4>87</vt:i4>
      </vt:variant>
    </vt:vector>
  </HeadingPairs>
  <TitlesOfParts>
    <vt:vector size="88" baseType="lpstr">
      <vt:lpstr>Aspecto</vt:lpstr>
      <vt:lpstr>TEMA 2 </vt:lpstr>
      <vt:lpstr>Ley 41/2002</vt:lpstr>
      <vt:lpstr>Presentación de PowerPoint</vt:lpstr>
      <vt:lpstr>DERECHO A LA INFORMACIÓN</vt:lpstr>
      <vt:lpstr>Presentación de PowerPoint</vt:lpstr>
      <vt:lpstr>Presentación de PowerPoint</vt:lpstr>
      <vt:lpstr>Presentación de PowerPoint</vt:lpstr>
      <vt:lpstr>FORMA</vt:lpstr>
      <vt:lpstr>Presentación de PowerPoint</vt:lpstr>
      <vt:lpstr>CONTENIDO</vt:lpstr>
      <vt:lpstr>Presentación de PowerPoint</vt:lpstr>
      <vt:lpstr>OTROS DERECHOS:</vt:lpstr>
      <vt:lpstr>Derecho a acompañamiento:</vt:lpstr>
      <vt:lpstr>Presentación de PowerPoint</vt:lpstr>
      <vt:lpstr>CONSENTIMIENTO INFORMADO</vt:lpstr>
      <vt:lpstr>Presentación de PowerPoint</vt:lpstr>
      <vt:lpstr>Presentación de PowerPoint</vt:lpstr>
      <vt:lpstr>FORMA:</vt:lpstr>
      <vt:lpstr>Presentación de PowerPoint</vt:lpstr>
      <vt:lpstr>¿QUIÉN DEBE PRESTAR EL CONSENTIMIENTO?</vt:lpstr>
      <vt:lpstr>Menores de edad maduros &gt; 16 años Menores emancipados no pueden prestar su consentimiento:</vt:lpstr>
      <vt:lpstr>Otorgamiento del consentimiento por representación</vt:lpstr>
      <vt:lpstr>Excepciones a obtener el C.I.</vt:lpstr>
      <vt:lpstr>FORMA</vt:lpstr>
      <vt:lpstr>CONTENIDO</vt:lpstr>
      <vt:lpstr>Contenido adicional:</vt:lpstr>
      <vt:lpstr>Presentación de PowerPoint</vt:lpstr>
      <vt:lpstr>LIMITACIONES AL C.I.</vt:lpstr>
      <vt:lpstr>HISTORIA CLÍNICA</vt:lpstr>
      <vt:lpstr>Presentación de PowerPoint</vt:lpstr>
      <vt:lpstr>Acceso a la Historia Clínica</vt:lpstr>
      <vt:lpstr>ACCESO del PACIENTE a su HISTORIA</vt:lpstr>
      <vt:lpstr>DERECHO A LA INTIMIDAD</vt:lpstr>
      <vt:lpstr>DEBER DE SECRETO</vt:lpstr>
      <vt:lpstr>Presentación de PowerPoint</vt:lpstr>
      <vt:lpstr>Presentación de PowerPoint</vt:lpstr>
      <vt:lpstr>Excepciones al deber de secreto</vt:lpstr>
      <vt:lpstr>1. CONSENTIMIENTO DEL PACIENTE</vt:lpstr>
      <vt:lpstr>2. COLABORACIÓN CON LA JUSTICIA.</vt:lpstr>
      <vt:lpstr>Presentación de PowerPoint</vt:lpstr>
      <vt:lpstr>3. EMISIÓN PARTE LESIONES</vt:lpstr>
      <vt:lpstr>4. COMUNICACIÓN DE HECHOS DELICTIVOS.</vt:lpstr>
      <vt:lpstr>Presentación de PowerPoint</vt:lpstr>
      <vt:lpstr>5. COMUNICACÓN DE FALLECIMIENTO A LA AUTORIDAD JUDICIAL</vt:lpstr>
      <vt:lpstr>Presentación de PowerPoint</vt:lpstr>
      <vt:lpstr>6. RIESGO A TERCEROS o a una COLECTIVIDAD.</vt:lpstr>
      <vt:lpstr>7. COMUNICACIÓN OFICIAL de ENFERMEDADES o HECHOS OCURRIDOS en los C.SALUD.</vt:lpstr>
      <vt:lpstr>RAZONES  EPIDEMIOLÓGICAS.</vt:lpstr>
      <vt:lpstr>PROTOCOLO Y TRASLADOS EN SALUD MENTAL</vt:lpstr>
      <vt:lpstr>INTERNAMIENTO VOLUNTARIO</vt:lpstr>
      <vt:lpstr>INTERNAMIENTO INVOLUNTARIO</vt:lpstr>
      <vt:lpstr>INTERNAMIENTO INVOLUNTARIO NO URGENTE</vt:lpstr>
      <vt:lpstr>INTERNAMIENTO INVOLUNTARIO URGENTE</vt:lpstr>
      <vt:lpstr>Presentación de PowerPoint</vt:lpstr>
      <vt:lpstr>Presentación de PowerPoint</vt:lpstr>
      <vt:lpstr>INDICACIONES CONTENCIÓN MECÁNICA</vt:lpstr>
      <vt:lpstr>Presentación de PowerPoint</vt:lpstr>
      <vt:lpstr> CONTRAINDICACIONES A LA CONTENCIÓN MECÁNICA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MIR en URGENCIAS</vt:lpstr>
      <vt:lpstr>Niveles de responsabilidad de los residentes</vt:lpstr>
      <vt:lpstr>Principios sobre derechos y responsabilidades de los MIR</vt:lpstr>
      <vt:lpstr>Presentación de PowerPoint</vt:lpstr>
      <vt:lpstr>FUNCIONES R1</vt:lpstr>
      <vt:lpstr>FUNCIONES R2</vt:lpstr>
      <vt:lpstr>FUNCIONES R3-R5.</vt:lpstr>
      <vt:lpstr>Presentación de PowerPoint</vt:lpstr>
      <vt:lpstr>Presentación de PowerPoint</vt:lpstr>
      <vt:lpstr>Presentación de PowerPoint</vt:lpstr>
      <vt:lpstr>VIOLENCIA DE GÉNERO: acto sexista, debe existir relación sentimental.  VIOLENCIA FAMILIAR   AGRESIÓN/ACOSO/ABUSO SEXUAL: necesaria la denuncia.</vt:lpstr>
      <vt:lpstr>EXPRESIÓN ANTICIPADA DE VOLUNTADES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2 </dc:title>
  <dc:creator>MARTA GIL GALLEGO</dc:creator>
  <cp:lastModifiedBy>MARTA GIL GALLEGO</cp:lastModifiedBy>
  <cp:revision>45</cp:revision>
  <dcterms:created xsi:type="dcterms:W3CDTF">2021-11-02T16:49:01Z</dcterms:created>
  <dcterms:modified xsi:type="dcterms:W3CDTF">2021-11-03T23:33:36Z</dcterms:modified>
</cp:coreProperties>
</file>